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handoutMasterIdLst>
    <p:handoutMasterId r:id="rId10"/>
  </p:handoutMasterIdLst>
  <p:sldIdLst>
    <p:sldId id="256" r:id="rId2"/>
    <p:sldId id="281" r:id="rId3"/>
    <p:sldId id="435" r:id="rId4"/>
    <p:sldId id="439" r:id="rId5"/>
    <p:sldId id="440" r:id="rId6"/>
    <p:sldId id="441" r:id="rId7"/>
    <p:sldId id="262" r:id="rId8"/>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10"/>
    <a:srgbClr val="C61F25"/>
    <a:srgbClr val="CD0920"/>
    <a:srgbClr val="7F7F7F"/>
    <a:srgbClr val="969696"/>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3" autoAdjust="0"/>
    <p:restoredTop sz="94660"/>
  </p:normalViewPr>
  <p:slideViewPr>
    <p:cSldViewPr snapToGrid="0" snapToObjects="1">
      <p:cViewPr varScale="1">
        <p:scale>
          <a:sx n="73" d="100"/>
          <a:sy n="73" d="100"/>
        </p:scale>
        <p:origin x="1529" y="58"/>
      </p:cViewPr>
      <p:guideLst>
        <p:guide orient="horz" pos="2160"/>
        <p:guide pos="2880"/>
      </p:guideLst>
    </p:cSldViewPr>
  </p:slideViewPr>
  <p:notesTextViewPr>
    <p:cViewPr>
      <p:scale>
        <a:sx n="200" d="100"/>
        <a:sy n="200" d="100"/>
      </p:scale>
      <p:origin x="0" y="0"/>
    </p:cViewPr>
  </p:notesTextViewPr>
  <p:notesViewPr>
    <p:cSldViewPr snapToGrid="0" snapToObjects="1">
      <p:cViewPr varScale="1">
        <p:scale>
          <a:sx n="85" d="100"/>
          <a:sy n="85" d="100"/>
        </p:scale>
        <p:origin x="19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3012193892975916E-2"/>
          <c:w val="1"/>
          <c:h val="0.96350779681951537"/>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69C-4D33-9775-897AC5EF2393}"/>
              </c:ext>
            </c:extLst>
          </c:dPt>
          <c:dLbls>
            <c:dLbl>
              <c:idx val="0"/>
              <c:layout>
                <c:manualLayout>
                  <c:x val="0.26458121275001067"/>
                  <c:y val="8.4142756015310405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46658177057746725"/>
                      <c:h val="0.57897854511305358"/>
                    </c:manualLayout>
                  </c15:layout>
                </c:ext>
                <c:ext xmlns:c16="http://schemas.microsoft.com/office/drawing/2014/chart" uri="{C3380CC4-5D6E-409C-BE32-E72D297353CC}">
                  <c16:uniqueId val="{00000001-569C-4D33-9775-897AC5EF239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bg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Feuil1!$B$11</c:f>
              <c:strCache>
                <c:ptCount val="1"/>
                <c:pt idx="0">
                  <c:v>GLOBAL CONSUMPTION</c:v>
                </c:pt>
              </c:strCache>
            </c:strRef>
          </c:cat>
          <c:val>
            <c:numRef>
              <c:f>Feuil1!$B$12</c:f>
              <c:numCache>
                <c:formatCode>0%</c:formatCode>
                <c:ptCount val="1"/>
                <c:pt idx="0">
                  <c:v>1</c:v>
                </c:pt>
              </c:numCache>
            </c:numRef>
          </c:val>
          <c:extLst>
            <c:ext xmlns:c16="http://schemas.microsoft.com/office/drawing/2014/chart" uri="{C3380CC4-5D6E-409C-BE32-E72D297353CC}">
              <c16:uniqueId val="{00000002-569C-4D33-9775-897AC5EF239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12778895388616"/>
          <c:y val="0.10996328663740831"/>
          <c:w val="0.77382579348368019"/>
          <c:h val="0.73373656093044326"/>
        </c:manualLayout>
      </c:layout>
      <c:pie3DChart>
        <c:varyColors val="1"/>
        <c:ser>
          <c:idx val="0"/>
          <c:order val="0"/>
          <c:dPt>
            <c:idx val="0"/>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B0D-428F-824E-AE3D1E92DBD4}"/>
              </c:ext>
            </c:extLst>
          </c:dPt>
          <c:dPt>
            <c:idx val="1"/>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B0D-428F-824E-AE3D1E92DBD4}"/>
              </c:ext>
            </c:extLst>
          </c:dPt>
          <c:dPt>
            <c:idx val="2"/>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B0D-428F-824E-AE3D1E92DBD4}"/>
              </c:ext>
            </c:extLst>
          </c:dPt>
          <c:dLbls>
            <c:dLbl>
              <c:idx val="0"/>
              <c:layout>
                <c:manualLayout>
                  <c:x val="0.25292302120596888"/>
                  <c:y val="7.3425411461336243E-2"/>
                </c:manualLayout>
              </c:layout>
              <c:tx>
                <c:rich>
                  <a:bodyPr rot="0" spcFirstLastPara="1" vertOverflow="ellipsis" vert="horz" wrap="square" lIns="38100" tIns="19050" rIns="38100" bIns="19050" anchor="ctr" anchorCtr="1">
                    <a:noAutofit/>
                  </a:bodyPr>
                  <a:lstStyle/>
                  <a:p>
                    <a:pPr>
                      <a:defRPr sz="1050" b="1" i="0" u="none" strike="noStrike" kern="1200" spc="0" baseline="0">
                        <a:solidFill>
                          <a:schemeClr val="accent1"/>
                        </a:solidFill>
                        <a:latin typeface="+mn-lt"/>
                        <a:ea typeface="+mn-ea"/>
                        <a:cs typeface="+mn-cs"/>
                      </a:defRPr>
                    </a:pPr>
                    <a:fld id="{0081BC29-E39B-4A3A-A986-A2F852F791B3}" type="CATEGORYNAME">
                      <a:rPr lang="en-US" sz="1050">
                        <a:solidFill>
                          <a:schemeClr val="bg1"/>
                        </a:solidFill>
                      </a:rPr>
                      <a:pPr>
                        <a:defRPr sz="1050"/>
                      </a:pPr>
                      <a:t>[KATEGORINAVN]</a:t>
                    </a:fld>
                    <a:endParaRPr lang="en-GB"/>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345290478815693"/>
                      <c:h val="0.1297514672329923"/>
                    </c:manualLayout>
                  </c15:layout>
                  <c15:dlblFieldTable/>
                  <c15:showDataLabelsRange val="0"/>
                </c:ext>
                <c:ext xmlns:c16="http://schemas.microsoft.com/office/drawing/2014/chart" uri="{C3380CC4-5D6E-409C-BE32-E72D297353CC}">
                  <c16:uniqueId val="{00000001-DB0D-428F-824E-AE3D1E92DBD4}"/>
                </c:ext>
              </c:extLst>
            </c:dLbl>
            <c:dLbl>
              <c:idx val="1"/>
              <c:layout>
                <c:manualLayout>
                  <c:x val="-0.20166918632705397"/>
                  <c:y val="6.9473073401727037E-2"/>
                </c:manualLayout>
              </c:layout>
              <c:tx>
                <c:rich>
                  <a:bodyPr rot="0" spcFirstLastPara="1" vertOverflow="ellipsis" vert="horz" wrap="square" lIns="38100" tIns="19050" rIns="38100" bIns="19050" anchor="ctr" anchorCtr="1">
                    <a:noAutofit/>
                  </a:bodyPr>
                  <a:lstStyle/>
                  <a:p>
                    <a:pPr>
                      <a:defRPr sz="1050" b="1" i="0" u="none" strike="noStrike" kern="1200" spc="0" baseline="0">
                        <a:solidFill>
                          <a:schemeClr val="accent1"/>
                        </a:solidFill>
                        <a:latin typeface="+mn-lt"/>
                        <a:ea typeface="+mn-ea"/>
                        <a:cs typeface="+mn-cs"/>
                      </a:defRPr>
                    </a:pPr>
                    <a:r>
                      <a:rPr lang="en-US" sz="1050" dirty="0">
                        <a:solidFill>
                          <a:schemeClr val="bg1"/>
                        </a:solidFill>
                      </a:rPr>
                      <a:t>BRAKE</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399727039516085"/>
                      <c:h val="0.12134749274285581"/>
                    </c:manualLayout>
                  </c15:layout>
                </c:ext>
                <c:ext xmlns:c16="http://schemas.microsoft.com/office/drawing/2014/chart" uri="{C3380CC4-5D6E-409C-BE32-E72D297353CC}">
                  <c16:uniqueId val="{00000003-DB0D-428F-824E-AE3D1E92DBD4}"/>
                </c:ext>
              </c:extLst>
            </c:dLbl>
            <c:dLbl>
              <c:idx val="2"/>
              <c:layout>
                <c:manualLayout>
                  <c:x val="-0.21044060503948359"/>
                  <c:y val="-0.19920375931001355"/>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fld id="{ACE96C13-E4D4-4C8D-B984-850F1BD6DCB7}" type="CATEGORYNAME">
                      <a:rPr lang="en-US" sz="1050">
                        <a:solidFill>
                          <a:schemeClr val="bg1"/>
                        </a:solidFill>
                      </a:rPr>
                      <a:pPr>
                        <a:defRPr sz="1050">
                          <a:solidFill>
                            <a:schemeClr val="accent1"/>
                          </a:solidFill>
                        </a:defRPr>
                      </a:pPr>
                      <a:t>[KATEGORINAVN]</a:t>
                    </a:fld>
                    <a:endParaRPr lang="en-GB"/>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2376932355056137"/>
                      <c:h val="0.17212963086319424"/>
                    </c:manualLayout>
                  </c15:layout>
                  <c15:dlblFieldTable/>
                  <c15:showDataLabelsRange val="0"/>
                </c:ext>
                <c:ext xmlns:c16="http://schemas.microsoft.com/office/drawing/2014/chart" uri="{C3380CC4-5D6E-409C-BE32-E72D297353CC}">
                  <c16:uniqueId val="{00000005-DB0D-428F-824E-AE3D1E92DBD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Feuil1!$B$7:$D$7</c:f>
              <c:strCache>
                <c:ptCount val="3"/>
                <c:pt idx="0">
                  <c:v>TRACTION</c:v>
                </c:pt>
                <c:pt idx="1">
                  <c:v>BRAKE RESISTOR</c:v>
                </c:pt>
                <c:pt idx="2">
                  <c:v>AUXILIARIES</c:v>
                </c:pt>
              </c:strCache>
            </c:strRef>
          </c:cat>
          <c:val>
            <c:numRef>
              <c:f>Feuil1!$B$8:$D$8</c:f>
              <c:numCache>
                <c:formatCode>0%</c:formatCode>
                <c:ptCount val="3"/>
                <c:pt idx="0">
                  <c:v>0.6</c:v>
                </c:pt>
                <c:pt idx="1">
                  <c:v>0.15</c:v>
                </c:pt>
                <c:pt idx="2">
                  <c:v>0.25</c:v>
                </c:pt>
              </c:numCache>
            </c:numRef>
          </c:val>
          <c:extLst>
            <c:ext xmlns:c16="http://schemas.microsoft.com/office/drawing/2014/chart" uri="{C3380CC4-5D6E-409C-BE32-E72D297353CC}">
              <c16:uniqueId val="{00000006-DB0D-428F-824E-AE3D1E92DBD4}"/>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F3A06C6-37C2-794F-8CC7-3CC1B590E19A}" type="datetimeFigureOut">
              <a:rPr lang="fr-FR" smtClean="0"/>
              <a:t>12/06/2019</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DEE1DF-D9D9-9742-A795-21501F26ACD7}" type="slidenum">
              <a:rPr lang="fr-FR" smtClean="0"/>
              <a:t>‹#›</a:t>
            </a:fld>
            <a:endParaRPr lang="fr-FR"/>
          </a:p>
        </p:txBody>
      </p:sp>
    </p:spTree>
    <p:extLst>
      <p:ext uri="{BB962C8B-B14F-4D97-AF65-F5344CB8AC3E}">
        <p14:creationId xmlns:p14="http://schemas.microsoft.com/office/powerpoint/2010/main" val="409241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EFED1B-FF1B-424B-BA44-C860D4ADAD79}" type="datetimeFigureOut">
              <a:rPr lang="fr-FR" smtClean="0"/>
              <a:t>12/06/2019</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C88E72-B974-9E47-B056-177997D2B42E}" type="slidenum">
              <a:rPr lang="fr-FR" smtClean="0"/>
              <a:t>‹#›</a:t>
            </a:fld>
            <a:endParaRPr lang="fr-FR"/>
          </a:p>
        </p:txBody>
      </p:sp>
    </p:spTree>
    <p:extLst>
      <p:ext uri="{BB962C8B-B14F-4D97-AF65-F5344CB8AC3E}">
        <p14:creationId xmlns:p14="http://schemas.microsoft.com/office/powerpoint/2010/main" val="3050632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C88E72-B974-9E47-B056-177997D2B42E}" type="slidenum">
              <a:rPr lang="fr-FR" smtClean="0"/>
              <a:t>1</a:t>
            </a:fld>
            <a:endParaRPr lang="fr-FR" dirty="0"/>
          </a:p>
        </p:txBody>
      </p:sp>
    </p:spTree>
    <p:extLst>
      <p:ext uri="{BB962C8B-B14F-4D97-AF65-F5344CB8AC3E}">
        <p14:creationId xmlns:p14="http://schemas.microsoft.com/office/powerpoint/2010/main" val="134908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88E72-B974-9E47-B056-177997D2B42E}" type="slidenum">
              <a:rPr lang="fr-FR" smtClean="0"/>
              <a:t>3</a:t>
            </a:fld>
            <a:endParaRPr lang="fr-FR"/>
          </a:p>
        </p:txBody>
      </p:sp>
    </p:spTree>
    <p:extLst>
      <p:ext uri="{BB962C8B-B14F-4D97-AF65-F5344CB8AC3E}">
        <p14:creationId xmlns:p14="http://schemas.microsoft.com/office/powerpoint/2010/main" val="214760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88E72-B974-9E47-B056-177997D2B42E}" type="slidenum">
              <a:rPr lang="fr-FR" smtClean="0"/>
              <a:t>4</a:t>
            </a:fld>
            <a:endParaRPr lang="fr-FR"/>
          </a:p>
        </p:txBody>
      </p:sp>
    </p:spTree>
    <p:extLst>
      <p:ext uri="{BB962C8B-B14F-4D97-AF65-F5344CB8AC3E}">
        <p14:creationId xmlns:p14="http://schemas.microsoft.com/office/powerpoint/2010/main" val="163868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88E72-B974-9E47-B056-177997D2B42E}" type="slidenum">
              <a:rPr lang="fr-FR" smtClean="0"/>
              <a:t>5</a:t>
            </a:fld>
            <a:endParaRPr lang="fr-FR"/>
          </a:p>
        </p:txBody>
      </p:sp>
    </p:spTree>
    <p:extLst>
      <p:ext uri="{BB962C8B-B14F-4D97-AF65-F5344CB8AC3E}">
        <p14:creationId xmlns:p14="http://schemas.microsoft.com/office/powerpoint/2010/main" val="351428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88E72-B974-9E47-B056-177997D2B42E}" type="slidenum">
              <a:rPr lang="fr-FR" smtClean="0"/>
              <a:t>6</a:t>
            </a:fld>
            <a:endParaRPr lang="fr-FR"/>
          </a:p>
        </p:txBody>
      </p:sp>
    </p:spTree>
    <p:extLst>
      <p:ext uri="{BB962C8B-B14F-4D97-AF65-F5344CB8AC3E}">
        <p14:creationId xmlns:p14="http://schemas.microsoft.com/office/powerpoint/2010/main" val="546950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8" name="Rectangle 17"/>
          <p:cNvSpPr/>
          <p:nvPr userDrawn="1"/>
        </p:nvSpPr>
        <p:spPr>
          <a:xfrm>
            <a:off x="458749" y="6417080"/>
            <a:ext cx="2162535" cy="230832"/>
          </a:xfrm>
          <a:prstGeom prst="rect">
            <a:avLst/>
          </a:prstGeom>
        </p:spPr>
        <p:txBody>
          <a:bodyPr wrap="square">
            <a:spAutoFit/>
          </a:bodyPr>
          <a:lstStyle/>
          <a:p>
            <a:pPr algn="l"/>
            <a:r>
              <a:rPr lang="en-GB" sz="900" i="0" noProof="0" dirty="0">
                <a:solidFill>
                  <a:srgbClr val="CD0920"/>
                </a:solidFill>
                <a:latin typeface="Arial"/>
                <a:cs typeface="Arial"/>
              </a:rPr>
              <a:t>///</a:t>
            </a:r>
            <a:r>
              <a:rPr lang="en-GB" sz="900" i="0" baseline="0" noProof="0" dirty="0">
                <a:solidFill>
                  <a:srgbClr val="CD0920"/>
                </a:solidFill>
                <a:latin typeface="Arial"/>
                <a:cs typeface="Arial"/>
              </a:rPr>
              <a:t> </a:t>
            </a:r>
            <a:r>
              <a:rPr lang="en-GB" sz="900" i="1" baseline="0" noProof="0" dirty="0">
                <a:solidFill>
                  <a:srgbClr val="CD0920"/>
                </a:solidFill>
                <a:latin typeface="Arial"/>
                <a:cs typeface="Arial"/>
              </a:rPr>
              <a:t>June 2019</a:t>
            </a:r>
            <a:endParaRPr lang="en-GB" sz="900" i="1" noProof="0" dirty="0">
              <a:solidFill>
                <a:srgbClr val="CD0920"/>
              </a:solidFill>
              <a:latin typeface="Arial"/>
              <a:cs typeface="Arial"/>
            </a:endParaRPr>
          </a:p>
        </p:txBody>
      </p:sp>
      <p:pic>
        <p:nvPicPr>
          <p:cNvPr id="10" name="Image 9"/>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2827058" y="0"/>
            <a:ext cx="6325408" cy="5825068"/>
          </a:xfrm>
          <a:prstGeom prst="rect">
            <a:avLst/>
          </a:prstGeom>
        </p:spPr>
      </p:pic>
      <p:cxnSp>
        <p:nvCxnSpPr>
          <p:cNvPr id="7" name="Connecteur droit 6"/>
          <p:cNvCxnSpPr/>
          <p:nvPr userDrawn="1"/>
        </p:nvCxnSpPr>
        <p:spPr>
          <a:xfrm>
            <a:off x="575730" y="4724401"/>
            <a:ext cx="2929466" cy="0"/>
          </a:xfrm>
          <a:prstGeom prst="line">
            <a:avLst/>
          </a:prstGeom>
          <a:ln>
            <a:gradFill flip="none" rotWithShape="1">
              <a:gsLst>
                <a:gs pos="0">
                  <a:schemeClr val="bg1">
                    <a:lumMod val="5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sz="quarter" idx="10"/>
          </p:nvPr>
        </p:nvSpPr>
        <p:spPr>
          <a:xfrm>
            <a:off x="956203" y="4095652"/>
            <a:ext cx="8187798" cy="508000"/>
          </a:xfrm>
          <a:prstGeom prst="rect">
            <a:avLst/>
          </a:prstGeom>
        </p:spPr>
        <p:txBody>
          <a:bodyPr vert="horz"/>
          <a:lstStyle>
            <a:lvl1pPr marL="0" indent="0">
              <a:buNone/>
              <a:defRPr sz="3600" b="1" cap="all" spc="-100">
                <a:latin typeface="Arial"/>
                <a:cs typeface="Arial"/>
              </a:defRPr>
            </a:lvl1pPr>
          </a:lstStyle>
          <a:p>
            <a:pPr lvl="0"/>
            <a:endParaRPr lang="fr-FR" dirty="0"/>
          </a:p>
        </p:txBody>
      </p:sp>
      <p:sp>
        <p:nvSpPr>
          <p:cNvPr id="9" name="ZoneTexte 8"/>
          <p:cNvSpPr txBox="1"/>
          <p:nvPr userDrawn="1"/>
        </p:nvSpPr>
        <p:spPr>
          <a:xfrm>
            <a:off x="489275" y="4078070"/>
            <a:ext cx="535189" cy="646331"/>
          </a:xfrm>
          <a:prstGeom prst="rect">
            <a:avLst/>
          </a:prstGeom>
          <a:noFill/>
        </p:spPr>
        <p:txBody>
          <a:bodyPr wrap="square" rtlCol="0">
            <a:spAutoFit/>
          </a:bodyPr>
          <a:lstStyle/>
          <a:p>
            <a:r>
              <a:rPr lang="fr-FR" sz="3600" spc="-150" dirty="0">
                <a:solidFill>
                  <a:srgbClr val="D70010"/>
                </a:solidFill>
                <a:latin typeface="Arial"/>
                <a:cs typeface="Arial"/>
              </a:rPr>
              <a:t>///</a:t>
            </a:r>
            <a:endParaRPr lang="fr-FR" sz="3600" dirty="0"/>
          </a:p>
        </p:txBody>
      </p:sp>
      <p:sp>
        <p:nvSpPr>
          <p:cNvPr id="12" name="Espace réservé du texte 11"/>
          <p:cNvSpPr>
            <a:spLocks noGrp="1"/>
          </p:cNvSpPr>
          <p:nvPr>
            <p:ph type="body" sz="quarter" idx="11"/>
          </p:nvPr>
        </p:nvSpPr>
        <p:spPr>
          <a:xfrm>
            <a:off x="458788" y="4775727"/>
            <a:ext cx="8388350" cy="396875"/>
          </a:xfrm>
          <a:prstGeom prst="rect">
            <a:avLst/>
          </a:prstGeom>
        </p:spPr>
        <p:txBody>
          <a:bodyPr vert="horz"/>
          <a:lstStyle>
            <a:lvl1pPr marL="0" indent="0">
              <a:buNone/>
              <a:defRPr sz="2000" i="1" spc="200">
                <a:latin typeface="Arial"/>
                <a:cs typeface="Arial"/>
              </a:defRPr>
            </a:lvl1pPr>
          </a:lstStyle>
          <a:p>
            <a:pPr lvl="0"/>
            <a:r>
              <a:rPr lang="fr-FR" dirty="0"/>
              <a:t>Cliquez pour modifier les styles du texte du masque</a:t>
            </a:r>
          </a:p>
        </p:txBody>
      </p:sp>
      <p:pic>
        <p:nvPicPr>
          <p:cNvPr id="11" name="Image 10">
            <a:extLst>
              <a:ext uri="{FF2B5EF4-FFF2-40B4-BE49-F238E27FC236}">
                <a16:creationId xmlns:a16="http://schemas.microsoft.com/office/drawing/2014/main" id="{4026A9C6-1B06-498C-9BA2-2CB3ECE38A0C}"/>
              </a:ext>
            </a:extLst>
          </p:cNvPr>
          <p:cNvPicPr>
            <a:picLocks noChangeAspect="1"/>
          </p:cNvPicPr>
          <p:nvPr userDrawn="1"/>
        </p:nvPicPr>
        <p:blipFill>
          <a:blip r:embed="rId3"/>
          <a:stretch>
            <a:fillRect/>
          </a:stretch>
        </p:blipFill>
        <p:spPr>
          <a:xfrm>
            <a:off x="338344" y="346525"/>
            <a:ext cx="2609159" cy="912385"/>
          </a:xfrm>
          <a:prstGeom prst="rect">
            <a:avLst/>
          </a:prstGeom>
          <a:solidFill>
            <a:schemeClr val="bg1"/>
          </a:solidFill>
        </p:spPr>
      </p:pic>
    </p:spTree>
    <p:extLst>
      <p:ext uri="{BB962C8B-B14F-4D97-AF65-F5344CB8AC3E}">
        <p14:creationId xmlns:p14="http://schemas.microsoft.com/office/powerpoint/2010/main" val="257761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Subtitle 3"/>
          <p:cNvSpPr txBox="1">
            <a:spLocks/>
          </p:cNvSpPr>
          <p:nvPr userDrawn="1"/>
        </p:nvSpPr>
        <p:spPr>
          <a:xfrm>
            <a:off x="323528" y="6453336"/>
            <a:ext cx="5328592" cy="230832"/>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fld id="{0F40FBE6-7961-6A49-93FC-ADF4A67037EB}" type="slidenum">
              <a:rPr kumimoji="0" lang="en-GB" sz="900" b="1" i="0" u="none" strike="noStrike" kern="1200" cap="none" spc="0" normalizeH="0" baseline="0" noProof="0" smtClean="0">
                <a:ln>
                  <a:noFill/>
                </a:ln>
                <a:solidFill>
                  <a:srgbClr val="7F7F7F"/>
                </a:solidFill>
                <a:effectLst/>
                <a:uLnTx/>
                <a:uFillTx/>
                <a:latin typeface="Arial"/>
                <a:ea typeface="+mn-ea"/>
                <a:cs typeface="Arial"/>
              </a:rPr>
              <a:t>‹#›</a:t>
            </a:fld>
            <a:r>
              <a:rPr kumimoji="0" lang="en-GB" sz="900" b="0" i="0" u="none" strike="noStrike" kern="1200" cap="none" spc="0" normalizeH="0" baseline="0" noProof="0" dirty="0">
                <a:ln>
                  <a:noFill/>
                </a:ln>
                <a:solidFill>
                  <a:srgbClr val="7F7F7F"/>
                </a:solidFill>
                <a:effectLst/>
                <a:uLnTx/>
                <a:uFillTx/>
                <a:latin typeface="Arial"/>
                <a:ea typeface="+mn-ea"/>
                <a:cs typeface="Arial"/>
              </a:rPr>
              <a:t> ///</a:t>
            </a:r>
            <a:endParaRPr kumimoji="0" lang="en-GB" sz="900" b="0" i="0" u="none" strike="noStrike" kern="1200" cap="none" spc="0" normalizeH="0" baseline="0" noProof="0" dirty="0">
              <a:ln>
                <a:noFill/>
              </a:ln>
              <a:solidFill>
                <a:srgbClr val="FF0000"/>
              </a:solidFill>
              <a:effectLst/>
              <a:uLnTx/>
              <a:uFillTx/>
              <a:latin typeface="Arial"/>
              <a:ea typeface="+mn-ea"/>
              <a:cs typeface="Arial"/>
            </a:endParaRPr>
          </a:p>
        </p:txBody>
      </p:sp>
      <p:sp>
        <p:nvSpPr>
          <p:cNvPr id="9" name="Content Placeholder 2"/>
          <p:cNvSpPr>
            <a:spLocks noGrp="1"/>
          </p:cNvSpPr>
          <p:nvPr>
            <p:ph idx="1"/>
          </p:nvPr>
        </p:nvSpPr>
        <p:spPr>
          <a:xfrm>
            <a:off x="457200" y="1600200"/>
            <a:ext cx="8229600" cy="4525963"/>
          </a:xfrm>
          <a:prstGeom prst="rect">
            <a:avLst/>
          </a:prstGeom>
        </p:spPr>
        <p:txBody>
          <a:bodyPr/>
          <a:lstStyle>
            <a:lvl1pPr>
              <a:defRPr sz="2000" b="1" i="0">
                <a:latin typeface="Tahoma"/>
                <a:cs typeface="Tahoma"/>
              </a:defRPr>
            </a:lvl1pPr>
            <a:lvl2pPr>
              <a:defRPr sz="1800" i="0">
                <a:latin typeface="Tahoma"/>
                <a:cs typeface="Tahoma"/>
              </a:defRPr>
            </a:lvl2pPr>
            <a:lvl3pPr>
              <a:defRPr sz="1600" i="0">
                <a:latin typeface="Tahoma"/>
                <a:cs typeface="Tahoma"/>
              </a:defRPr>
            </a:lvl3pPr>
            <a:lvl4pPr>
              <a:defRPr sz="1600" i="0">
                <a:latin typeface="Tahoma"/>
                <a:cs typeface="Tahoma"/>
              </a:defRPr>
            </a:lvl4pPr>
            <a:lvl5pPr>
              <a:defRPr sz="1600" i="0">
                <a:latin typeface="Tahoma"/>
                <a:cs typeface="Taho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Connecteur droit 5"/>
          <p:cNvCxnSpPr>
            <a:cxnSpLocks/>
          </p:cNvCxnSpPr>
          <p:nvPr userDrawn="1"/>
        </p:nvCxnSpPr>
        <p:spPr>
          <a:xfrm>
            <a:off x="252984" y="595656"/>
            <a:ext cx="6024986" cy="0"/>
          </a:xfrm>
          <a:prstGeom prst="line">
            <a:avLst/>
          </a:prstGeom>
          <a:ln>
            <a:gradFill flip="none" rotWithShape="1">
              <a:gsLst>
                <a:gs pos="0">
                  <a:schemeClr val="bg1">
                    <a:lumMod val="5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8" name="Espace réservé du texte 3"/>
          <p:cNvSpPr>
            <a:spLocks noGrp="1"/>
          </p:cNvSpPr>
          <p:nvPr>
            <p:ph type="body" sz="quarter" idx="10"/>
          </p:nvPr>
        </p:nvSpPr>
        <p:spPr>
          <a:xfrm>
            <a:off x="583663" y="143106"/>
            <a:ext cx="8187798" cy="452550"/>
          </a:xfrm>
          <a:prstGeom prst="rect">
            <a:avLst/>
          </a:prstGeom>
        </p:spPr>
        <p:txBody>
          <a:bodyPr vert="horz"/>
          <a:lstStyle>
            <a:lvl1pPr marL="0" indent="0">
              <a:buNone/>
              <a:defRPr sz="2400" b="1" cap="all" spc="-100">
                <a:latin typeface="Arial"/>
                <a:cs typeface="Arial"/>
              </a:defRPr>
            </a:lvl1pPr>
          </a:lstStyle>
          <a:p>
            <a:pPr lvl="0"/>
            <a:endParaRPr lang="fr-FR" dirty="0"/>
          </a:p>
        </p:txBody>
      </p:sp>
      <p:sp>
        <p:nvSpPr>
          <p:cNvPr id="10" name="ZoneTexte 9"/>
          <p:cNvSpPr txBox="1"/>
          <p:nvPr userDrawn="1"/>
        </p:nvSpPr>
        <p:spPr>
          <a:xfrm>
            <a:off x="139233" y="142458"/>
            <a:ext cx="535189" cy="461665"/>
          </a:xfrm>
          <a:prstGeom prst="rect">
            <a:avLst/>
          </a:prstGeom>
          <a:noFill/>
        </p:spPr>
        <p:txBody>
          <a:bodyPr wrap="square" rtlCol="0">
            <a:spAutoFit/>
          </a:bodyPr>
          <a:lstStyle/>
          <a:p>
            <a:r>
              <a:rPr lang="fr-FR" sz="2400" spc="-150" dirty="0">
                <a:solidFill>
                  <a:srgbClr val="D70010"/>
                </a:solidFill>
                <a:latin typeface="Arial"/>
                <a:cs typeface="Arial"/>
              </a:rPr>
              <a:t>///</a:t>
            </a:r>
            <a:endParaRPr lang="fr-FR" sz="2400" dirty="0"/>
          </a:p>
        </p:txBody>
      </p:sp>
      <p:sp>
        <p:nvSpPr>
          <p:cNvPr id="11" name="Espace réservé du texte 11"/>
          <p:cNvSpPr>
            <a:spLocks noGrp="1"/>
          </p:cNvSpPr>
          <p:nvPr>
            <p:ph type="body" sz="quarter" idx="11"/>
          </p:nvPr>
        </p:nvSpPr>
        <p:spPr>
          <a:xfrm>
            <a:off x="272522" y="603043"/>
            <a:ext cx="8388350" cy="270412"/>
          </a:xfrm>
          <a:prstGeom prst="rect">
            <a:avLst/>
          </a:prstGeom>
        </p:spPr>
        <p:txBody>
          <a:bodyPr vert="horz"/>
          <a:lstStyle>
            <a:lvl1pPr marL="0" indent="0">
              <a:buNone/>
              <a:defRPr sz="1400" i="1" spc="200">
                <a:latin typeface="Arial"/>
                <a:cs typeface="Arial"/>
              </a:defRPr>
            </a:lvl1pPr>
          </a:lstStyle>
          <a:p>
            <a:pPr lvl="0"/>
            <a:r>
              <a:rPr lang="fr-FR" dirty="0"/>
              <a:t>Cliquez pour modifier les styles du texte du masque</a:t>
            </a:r>
          </a:p>
        </p:txBody>
      </p:sp>
      <p:pic>
        <p:nvPicPr>
          <p:cNvPr id="13" name="Image 12">
            <a:extLst>
              <a:ext uri="{FF2B5EF4-FFF2-40B4-BE49-F238E27FC236}">
                <a16:creationId xmlns:a16="http://schemas.microsoft.com/office/drawing/2014/main" id="{FE4BCA3A-7384-463C-B6CD-9B72BED1EBC2}"/>
              </a:ext>
            </a:extLst>
          </p:cNvPr>
          <p:cNvPicPr>
            <a:picLocks noChangeAspect="1"/>
          </p:cNvPicPr>
          <p:nvPr userDrawn="1"/>
        </p:nvPicPr>
        <p:blipFill>
          <a:blip r:embed="rId2"/>
          <a:stretch>
            <a:fillRect/>
          </a:stretch>
        </p:blipFill>
        <p:spPr>
          <a:xfrm>
            <a:off x="8252846" y="6512713"/>
            <a:ext cx="730525" cy="255454"/>
          </a:xfrm>
          <a:prstGeom prst="rect">
            <a:avLst/>
          </a:prstGeom>
          <a:solidFill>
            <a:schemeClr val="bg1"/>
          </a:solidFill>
        </p:spPr>
      </p:pic>
    </p:spTree>
    <p:extLst>
      <p:ext uri="{BB962C8B-B14F-4D97-AF65-F5344CB8AC3E}">
        <p14:creationId xmlns:p14="http://schemas.microsoft.com/office/powerpoint/2010/main" val="185425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D70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mosaique-rouge.png"/>
          <p:cNvPicPr>
            <a:picLocks noChangeAspect="1"/>
          </p:cNvPicPr>
          <p:nvPr userDrawn="1"/>
        </p:nvPicPr>
        <p:blipFill>
          <a:blip r:embed="rId2">
            <a:alphaModFix amt="66000"/>
            <a:extLst>
              <a:ext uri="{28A0092B-C50C-407E-A947-70E740481C1C}">
                <a14:useLocalDpi xmlns:a14="http://schemas.microsoft.com/office/drawing/2010/main"/>
              </a:ext>
            </a:extLst>
          </a:blip>
          <a:stretch>
            <a:fillRect/>
          </a:stretch>
        </p:blipFill>
        <p:spPr>
          <a:xfrm>
            <a:off x="2554942" y="0"/>
            <a:ext cx="6589058" cy="4054805"/>
          </a:xfrm>
          <a:prstGeom prst="rect">
            <a:avLst/>
          </a:prstGeom>
        </p:spPr>
      </p:pic>
      <p:sp>
        <p:nvSpPr>
          <p:cNvPr id="6" name="Subtitle 3"/>
          <p:cNvSpPr txBox="1">
            <a:spLocks/>
          </p:cNvSpPr>
          <p:nvPr userDrawn="1"/>
        </p:nvSpPr>
        <p:spPr>
          <a:xfrm>
            <a:off x="323528" y="6453336"/>
            <a:ext cx="5328592" cy="230832"/>
          </a:xfrm>
          <a:prstGeom prst="rect">
            <a:avLst/>
          </a:prstGeom>
          <a:solidFill>
            <a:srgbClr val="D70015"/>
          </a:solidFill>
          <a:ln>
            <a:noFill/>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fld id="{0F40FBE6-7961-6A49-93FC-ADF4A67037EB}" type="slidenum">
              <a:rPr kumimoji="0" lang="en-GB" sz="900" b="1" i="0" u="none" strike="noStrike" kern="1200" cap="none" spc="0" normalizeH="0" baseline="0" noProof="0" smtClean="0">
                <a:ln>
                  <a:noFill/>
                </a:ln>
                <a:solidFill>
                  <a:srgbClr val="FFFFFF"/>
                </a:solidFill>
                <a:effectLst/>
                <a:uLnTx/>
                <a:uFillTx/>
                <a:latin typeface="Arial"/>
                <a:ea typeface="+mn-ea"/>
                <a:cs typeface="Arial"/>
              </a:rPr>
              <a:t>‹#›</a:t>
            </a:fld>
            <a:r>
              <a:rPr kumimoji="0" lang="en-GB" sz="900" b="0" i="0" u="none" strike="noStrike" kern="1200" cap="none" spc="0" normalizeH="0" baseline="0" noProof="0" dirty="0">
                <a:ln>
                  <a:noFill/>
                </a:ln>
                <a:solidFill>
                  <a:srgbClr val="FFFFFF"/>
                </a:solidFill>
                <a:effectLst/>
                <a:uLnTx/>
                <a:uFillTx/>
                <a:latin typeface="Arial"/>
                <a:ea typeface="+mn-ea"/>
                <a:cs typeface="Arial"/>
              </a:rPr>
              <a:t> ///</a:t>
            </a:r>
          </a:p>
        </p:txBody>
      </p:sp>
      <p:sp>
        <p:nvSpPr>
          <p:cNvPr id="14" name="Titre 1"/>
          <p:cNvSpPr txBox="1">
            <a:spLocks/>
          </p:cNvSpPr>
          <p:nvPr userDrawn="1"/>
        </p:nvSpPr>
        <p:spPr>
          <a:xfrm>
            <a:off x="358467" y="4255048"/>
            <a:ext cx="530534" cy="66408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spc="-150" dirty="0">
                <a:solidFill>
                  <a:srgbClr val="FFFFFF"/>
                </a:solidFill>
                <a:latin typeface="Arial"/>
                <a:cs typeface="Arial"/>
              </a:rPr>
              <a:t>///</a:t>
            </a:r>
            <a:endParaRPr lang="fr-FR" sz="3600" b="1" spc="-150" dirty="0">
              <a:solidFill>
                <a:srgbClr val="FFFFFF"/>
              </a:solidFill>
              <a:latin typeface="Arial"/>
              <a:cs typeface="Arial"/>
            </a:endParaRPr>
          </a:p>
        </p:txBody>
      </p:sp>
      <p:sp>
        <p:nvSpPr>
          <p:cNvPr id="3" name="Espace réservé du contenu 2"/>
          <p:cNvSpPr>
            <a:spLocks noGrp="1"/>
          </p:cNvSpPr>
          <p:nvPr>
            <p:ph sz="quarter" idx="10"/>
          </p:nvPr>
        </p:nvSpPr>
        <p:spPr>
          <a:xfrm>
            <a:off x="812797" y="4251316"/>
            <a:ext cx="8051800" cy="447675"/>
          </a:xfrm>
          <a:prstGeom prst="rect">
            <a:avLst/>
          </a:prstGeom>
          <a:solidFill>
            <a:srgbClr val="D70010"/>
          </a:solidFill>
        </p:spPr>
        <p:txBody>
          <a:bodyPr vert="horz"/>
          <a:lstStyle>
            <a:lvl1pPr marL="0" indent="0">
              <a:buNone/>
              <a:defRPr sz="3600" b="1" cap="all" spc="-100">
                <a:solidFill>
                  <a:srgbClr val="FFFFFF"/>
                </a:solidFill>
                <a:latin typeface="Arial"/>
                <a:cs typeface="Arial"/>
              </a:defRPr>
            </a:lvl1pPr>
          </a:lstStyle>
          <a:p>
            <a:pPr lvl="0"/>
            <a:r>
              <a:rPr lang="fr-FR" dirty="0"/>
              <a:t>Cliquez pour modifier les styles du texte du masque</a:t>
            </a:r>
          </a:p>
        </p:txBody>
      </p:sp>
    </p:spTree>
    <p:extLst>
      <p:ext uri="{BB962C8B-B14F-4D97-AF65-F5344CB8AC3E}">
        <p14:creationId xmlns:p14="http://schemas.microsoft.com/office/powerpoint/2010/main" val="26140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700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mosaique-rouge.png"/>
          <p:cNvPicPr>
            <a:picLocks noChangeAspect="1"/>
          </p:cNvPicPr>
          <p:nvPr userDrawn="1"/>
        </p:nvPicPr>
        <p:blipFill>
          <a:blip r:embed="rId2">
            <a:alphaModFix amt="66000"/>
            <a:extLst>
              <a:ext uri="{28A0092B-C50C-407E-A947-70E740481C1C}">
                <a14:useLocalDpi xmlns:a14="http://schemas.microsoft.com/office/drawing/2010/main"/>
              </a:ext>
            </a:extLst>
          </a:blip>
          <a:stretch>
            <a:fillRect/>
          </a:stretch>
        </p:blipFill>
        <p:spPr>
          <a:xfrm>
            <a:off x="2554942" y="0"/>
            <a:ext cx="6589058" cy="4054805"/>
          </a:xfrm>
          <a:prstGeom prst="rect">
            <a:avLst/>
          </a:prstGeom>
        </p:spPr>
      </p:pic>
      <p:pic>
        <p:nvPicPr>
          <p:cNvPr id="7" name="Image 6">
            <a:extLst>
              <a:ext uri="{FF2B5EF4-FFF2-40B4-BE49-F238E27FC236}">
                <a16:creationId xmlns:a16="http://schemas.microsoft.com/office/drawing/2014/main" id="{70923BAF-1023-4796-9F47-70F0420B7A52}"/>
              </a:ext>
            </a:extLst>
          </p:cNvPr>
          <p:cNvPicPr>
            <a:picLocks noChangeAspect="1"/>
          </p:cNvPicPr>
          <p:nvPr userDrawn="1"/>
        </p:nvPicPr>
        <p:blipFill>
          <a:blip r:embed="rId3"/>
          <a:stretch>
            <a:fillRect/>
          </a:stretch>
        </p:blipFill>
        <p:spPr>
          <a:xfrm>
            <a:off x="3096016" y="5486173"/>
            <a:ext cx="3061148" cy="1070439"/>
          </a:xfrm>
          <a:prstGeom prst="rect">
            <a:avLst/>
          </a:prstGeom>
          <a:solidFill>
            <a:schemeClr val="bg1"/>
          </a:solidFill>
        </p:spPr>
      </p:pic>
    </p:spTree>
    <p:extLst>
      <p:ext uri="{BB962C8B-B14F-4D97-AF65-F5344CB8AC3E}">
        <p14:creationId xmlns:p14="http://schemas.microsoft.com/office/powerpoint/2010/main" val="55480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Subtitle 3"/>
          <p:cNvSpPr txBox="1">
            <a:spLocks/>
          </p:cNvSpPr>
          <p:nvPr userDrawn="1"/>
        </p:nvSpPr>
        <p:spPr>
          <a:xfrm>
            <a:off x="323528" y="6453337"/>
            <a:ext cx="5328592" cy="1923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wrap="square" lIns="76200" tIns="38100" rIns="76200" bIns="38100" rtlCol="0">
            <a:spAutoFit/>
          </a:bodyPr>
          <a:lstStyle/>
          <a:p>
            <a:pPr marL="0" marR="0" lvl="0" indent="0" algn="l" defTabSz="761970" rtl="0" eaLnBrk="1" fontAlgn="auto" latinLnBrk="0" hangingPunct="1">
              <a:lnSpc>
                <a:spcPct val="100000"/>
              </a:lnSpc>
              <a:spcBef>
                <a:spcPct val="20000"/>
              </a:spcBef>
              <a:spcAft>
                <a:spcPts val="0"/>
              </a:spcAft>
              <a:buClrTx/>
              <a:buSzTx/>
              <a:buFont typeface="Arial" pitchFamily="34" charset="0"/>
              <a:buNone/>
              <a:tabLst/>
              <a:defRPr/>
            </a:pPr>
            <a:fld id="{0F40FBE6-7961-6A49-93FC-ADF4A67037EB}" type="slidenum">
              <a:rPr kumimoji="0" lang="en-GB" sz="750" b="1" i="0" u="none" strike="noStrike" kern="1200" cap="none" spc="0" normalizeH="0" baseline="0" noProof="0" smtClean="0">
                <a:ln>
                  <a:noFill/>
                </a:ln>
                <a:solidFill>
                  <a:srgbClr val="7F7F7F"/>
                </a:solidFill>
                <a:effectLst/>
                <a:uLnTx/>
                <a:uFillTx/>
                <a:latin typeface="Arial"/>
                <a:ea typeface="+mn-ea"/>
                <a:cs typeface="Arial"/>
              </a:rPr>
              <a:pPr marL="0" marR="0" lvl="0" indent="0" algn="l" defTabSz="761970" rtl="0" eaLnBrk="1" fontAlgn="auto" latinLnBrk="0" hangingPunct="1">
                <a:lnSpc>
                  <a:spcPct val="100000"/>
                </a:lnSpc>
                <a:spcBef>
                  <a:spcPct val="20000"/>
                </a:spcBef>
                <a:spcAft>
                  <a:spcPts val="0"/>
                </a:spcAft>
                <a:buClrTx/>
                <a:buSzTx/>
                <a:buFont typeface="Arial" pitchFamily="34" charset="0"/>
                <a:buNone/>
                <a:tabLst/>
                <a:defRPr/>
              </a:pPr>
              <a:t>‹#›</a:t>
            </a:fld>
            <a:r>
              <a:rPr kumimoji="0" lang="en-GB" sz="750" b="0" i="0" u="none" strike="noStrike" kern="1200" cap="none" spc="0" normalizeH="0" baseline="0" noProof="0">
                <a:ln>
                  <a:noFill/>
                </a:ln>
                <a:solidFill>
                  <a:srgbClr val="7F7F7F"/>
                </a:solidFill>
                <a:effectLst/>
                <a:uLnTx/>
                <a:uFillTx/>
                <a:latin typeface="Arial"/>
                <a:ea typeface="+mn-ea"/>
                <a:cs typeface="Arial"/>
              </a:rPr>
              <a:t> ///</a:t>
            </a:r>
            <a:endParaRPr kumimoji="0" lang="en-GB" sz="750" b="0" i="0" u="none" strike="noStrike" kern="1200" cap="none" spc="0" normalizeH="0" baseline="0" noProof="0">
              <a:ln>
                <a:noFill/>
              </a:ln>
              <a:solidFill>
                <a:srgbClr val="FF0000"/>
              </a:solidFill>
              <a:effectLst/>
              <a:uLnTx/>
              <a:uFillTx/>
              <a:latin typeface="Arial"/>
              <a:ea typeface="+mn-ea"/>
              <a:cs typeface="Arial"/>
            </a:endParaRPr>
          </a:p>
        </p:txBody>
      </p:sp>
      <p:sp>
        <p:nvSpPr>
          <p:cNvPr id="9" name="Content Placeholder 2"/>
          <p:cNvSpPr>
            <a:spLocks noGrp="1"/>
          </p:cNvSpPr>
          <p:nvPr>
            <p:ph idx="1"/>
          </p:nvPr>
        </p:nvSpPr>
        <p:spPr>
          <a:xfrm>
            <a:off x="457200" y="1600200"/>
            <a:ext cx="8229600" cy="4525963"/>
          </a:xfrm>
          <a:prstGeom prst="rect">
            <a:avLst/>
          </a:prstGeom>
        </p:spPr>
        <p:txBody>
          <a:bodyPr/>
          <a:lstStyle>
            <a:lvl1pPr>
              <a:defRPr sz="1667" b="1" i="0">
                <a:latin typeface="Tahoma"/>
                <a:cs typeface="Tahoma"/>
              </a:defRPr>
            </a:lvl1pPr>
            <a:lvl2pPr>
              <a:defRPr sz="1500" i="0">
                <a:latin typeface="Tahoma"/>
                <a:cs typeface="Tahoma"/>
              </a:defRPr>
            </a:lvl2pPr>
            <a:lvl3pPr>
              <a:defRPr sz="1333" i="0">
                <a:latin typeface="Tahoma"/>
                <a:cs typeface="Tahoma"/>
              </a:defRPr>
            </a:lvl3pPr>
            <a:lvl4pPr>
              <a:defRPr sz="1333" i="0">
                <a:latin typeface="Tahoma"/>
                <a:cs typeface="Tahoma"/>
              </a:defRPr>
            </a:lvl4pPr>
            <a:lvl5pPr>
              <a:defRPr sz="1333" i="0">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Connecteur droit 10">
            <a:extLst>
              <a:ext uri="{FF2B5EF4-FFF2-40B4-BE49-F238E27FC236}">
                <a16:creationId xmlns:a16="http://schemas.microsoft.com/office/drawing/2014/main" id="{A7A9FCC2-C340-4A53-9CF7-FF39D3A9281F}"/>
              </a:ext>
            </a:extLst>
          </p:cNvPr>
          <p:cNvCxnSpPr>
            <a:cxnSpLocks/>
          </p:cNvCxnSpPr>
          <p:nvPr userDrawn="1"/>
        </p:nvCxnSpPr>
        <p:spPr>
          <a:xfrm>
            <a:off x="252984" y="636600"/>
            <a:ext cx="6024986" cy="0"/>
          </a:xfrm>
          <a:prstGeom prst="line">
            <a:avLst/>
          </a:prstGeom>
          <a:ln>
            <a:gradFill flip="none" rotWithShape="1">
              <a:gsLst>
                <a:gs pos="0">
                  <a:schemeClr val="bg1">
                    <a:lumMod val="5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Espace réservé du texte 3">
            <a:extLst>
              <a:ext uri="{FF2B5EF4-FFF2-40B4-BE49-F238E27FC236}">
                <a16:creationId xmlns:a16="http://schemas.microsoft.com/office/drawing/2014/main" id="{3BA8D5C2-1C25-4DC4-9A8A-9F1CFFEDCDA5}"/>
              </a:ext>
            </a:extLst>
          </p:cNvPr>
          <p:cNvSpPr>
            <a:spLocks noGrp="1"/>
          </p:cNvSpPr>
          <p:nvPr>
            <p:ph type="body" sz="quarter" idx="10"/>
          </p:nvPr>
        </p:nvSpPr>
        <p:spPr>
          <a:xfrm>
            <a:off x="583663" y="184050"/>
            <a:ext cx="8187798" cy="452550"/>
          </a:xfrm>
          <a:prstGeom prst="rect">
            <a:avLst/>
          </a:prstGeom>
        </p:spPr>
        <p:txBody>
          <a:bodyPr vert="horz"/>
          <a:lstStyle>
            <a:lvl1pPr marL="0" indent="0">
              <a:buNone/>
              <a:defRPr sz="2400" b="1" cap="all" spc="-100">
                <a:latin typeface="Arial"/>
                <a:cs typeface="Arial"/>
              </a:defRPr>
            </a:lvl1pPr>
          </a:lstStyle>
          <a:p>
            <a:pPr lvl="0"/>
            <a:endParaRPr lang="fr-FR" dirty="0"/>
          </a:p>
        </p:txBody>
      </p:sp>
      <p:sp>
        <p:nvSpPr>
          <p:cNvPr id="13" name="ZoneTexte 12">
            <a:extLst>
              <a:ext uri="{FF2B5EF4-FFF2-40B4-BE49-F238E27FC236}">
                <a16:creationId xmlns:a16="http://schemas.microsoft.com/office/drawing/2014/main" id="{1FD42669-534A-40EA-AC27-8076E274AEF0}"/>
              </a:ext>
            </a:extLst>
          </p:cNvPr>
          <p:cNvSpPr txBox="1"/>
          <p:nvPr userDrawn="1"/>
        </p:nvSpPr>
        <p:spPr>
          <a:xfrm>
            <a:off x="139233" y="183402"/>
            <a:ext cx="535189" cy="461665"/>
          </a:xfrm>
          <a:prstGeom prst="rect">
            <a:avLst/>
          </a:prstGeom>
          <a:noFill/>
        </p:spPr>
        <p:txBody>
          <a:bodyPr wrap="square" rtlCol="0">
            <a:spAutoFit/>
          </a:bodyPr>
          <a:lstStyle/>
          <a:p>
            <a:r>
              <a:rPr lang="fr-FR" sz="2400" spc="-150" dirty="0">
                <a:solidFill>
                  <a:srgbClr val="D70010"/>
                </a:solidFill>
                <a:latin typeface="Arial"/>
                <a:cs typeface="Arial"/>
              </a:rPr>
              <a:t>///</a:t>
            </a:r>
            <a:endParaRPr lang="fr-FR" sz="2400" dirty="0"/>
          </a:p>
        </p:txBody>
      </p:sp>
      <p:sp>
        <p:nvSpPr>
          <p:cNvPr id="14" name="Espace réservé du texte 11">
            <a:extLst>
              <a:ext uri="{FF2B5EF4-FFF2-40B4-BE49-F238E27FC236}">
                <a16:creationId xmlns:a16="http://schemas.microsoft.com/office/drawing/2014/main" id="{6130AF7C-0AFA-452A-B9C4-2CED7F0E8E2C}"/>
              </a:ext>
            </a:extLst>
          </p:cNvPr>
          <p:cNvSpPr>
            <a:spLocks noGrp="1"/>
          </p:cNvSpPr>
          <p:nvPr>
            <p:ph type="body" sz="quarter" idx="11"/>
          </p:nvPr>
        </p:nvSpPr>
        <p:spPr>
          <a:xfrm>
            <a:off x="272522" y="643987"/>
            <a:ext cx="8388350" cy="270412"/>
          </a:xfrm>
          <a:prstGeom prst="rect">
            <a:avLst/>
          </a:prstGeom>
        </p:spPr>
        <p:txBody>
          <a:bodyPr vert="horz"/>
          <a:lstStyle>
            <a:lvl1pPr marL="0" indent="0">
              <a:buNone/>
              <a:defRPr sz="1400" i="1" spc="200">
                <a:latin typeface="Arial"/>
                <a:cs typeface="Arial"/>
              </a:defRPr>
            </a:lvl1pPr>
          </a:lstStyle>
          <a:p>
            <a:pPr lvl="0"/>
            <a:r>
              <a:rPr lang="fr-FR" dirty="0"/>
              <a:t>Cliquez pour modifier les styles du texte du masque</a:t>
            </a:r>
          </a:p>
        </p:txBody>
      </p:sp>
      <p:pic>
        <p:nvPicPr>
          <p:cNvPr id="16" name="Image 15">
            <a:extLst>
              <a:ext uri="{FF2B5EF4-FFF2-40B4-BE49-F238E27FC236}">
                <a16:creationId xmlns:a16="http://schemas.microsoft.com/office/drawing/2014/main" id="{49CD1B68-E91D-4B98-8063-58CF6A6784A6}"/>
              </a:ext>
            </a:extLst>
          </p:cNvPr>
          <p:cNvPicPr>
            <a:picLocks noChangeAspect="1"/>
          </p:cNvPicPr>
          <p:nvPr userDrawn="1"/>
        </p:nvPicPr>
        <p:blipFill>
          <a:blip r:embed="rId2"/>
          <a:stretch>
            <a:fillRect/>
          </a:stretch>
        </p:blipFill>
        <p:spPr>
          <a:xfrm>
            <a:off x="8252846" y="6512713"/>
            <a:ext cx="730525" cy="255454"/>
          </a:xfrm>
          <a:prstGeom prst="rect">
            <a:avLst/>
          </a:prstGeom>
          <a:solidFill>
            <a:schemeClr val="bg1"/>
          </a:solidFill>
        </p:spPr>
      </p:pic>
    </p:spTree>
    <p:extLst>
      <p:ext uri="{BB962C8B-B14F-4D97-AF65-F5344CB8AC3E}">
        <p14:creationId xmlns:p14="http://schemas.microsoft.com/office/powerpoint/2010/main" val="137499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7" name="Subtitle 3"/>
          <p:cNvSpPr txBox="1">
            <a:spLocks/>
          </p:cNvSpPr>
          <p:nvPr userDrawn="1"/>
        </p:nvSpPr>
        <p:spPr>
          <a:xfrm>
            <a:off x="323528" y="6453337"/>
            <a:ext cx="5328592" cy="1923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wrap="square" lIns="76200" tIns="38100" rIns="76200" bIns="38100" rtlCol="0">
            <a:spAutoFit/>
          </a:bodyPr>
          <a:lstStyle/>
          <a:p>
            <a:pPr marL="0" marR="0" lvl="0" indent="0" algn="l" defTabSz="761970" rtl="0" eaLnBrk="1" fontAlgn="auto" latinLnBrk="0" hangingPunct="1">
              <a:lnSpc>
                <a:spcPct val="100000"/>
              </a:lnSpc>
              <a:spcBef>
                <a:spcPct val="20000"/>
              </a:spcBef>
              <a:spcAft>
                <a:spcPts val="0"/>
              </a:spcAft>
              <a:buClrTx/>
              <a:buSzTx/>
              <a:buFont typeface="Arial" pitchFamily="34" charset="0"/>
              <a:buNone/>
              <a:tabLst/>
              <a:defRPr/>
            </a:pPr>
            <a:fld id="{0F40FBE6-7961-6A49-93FC-ADF4A67037EB}" type="slidenum">
              <a:rPr kumimoji="0" lang="en-GB" sz="750" b="1" i="0" u="none" strike="noStrike" kern="1200" cap="none" spc="0" normalizeH="0" baseline="0" noProof="0" smtClean="0">
                <a:ln>
                  <a:noFill/>
                </a:ln>
                <a:solidFill>
                  <a:srgbClr val="7F7F7F"/>
                </a:solidFill>
                <a:effectLst/>
                <a:uLnTx/>
                <a:uFillTx/>
                <a:latin typeface="Arial"/>
                <a:ea typeface="+mn-ea"/>
                <a:cs typeface="Arial"/>
              </a:rPr>
              <a:pPr marL="0" marR="0" lvl="0" indent="0" algn="l" defTabSz="761970" rtl="0" eaLnBrk="1" fontAlgn="auto" latinLnBrk="0" hangingPunct="1">
                <a:lnSpc>
                  <a:spcPct val="100000"/>
                </a:lnSpc>
                <a:spcBef>
                  <a:spcPct val="20000"/>
                </a:spcBef>
                <a:spcAft>
                  <a:spcPts val="0"/>
                </a:spcAft>
                <a:buClrTx/>
                <a:buSzTx/>
                <a:buFont typeface="Arial" pitchFamily="34" charset="0"/>
                <a:buNone/>
                <a:tabLst/>
                <a:defRPr/>
              </a:pPr>
              <a:t>‹#›</a:t>
            </a:fld>
            <a:r>
              <a:rPr kumimoji="0" lang="en-GB" sz="750" b="0" i="0" u="none" strike="noStrike" kern="1200" cap="none" spc="0" normalizeH="0" baseline="0" noProof="0">
                <a:ln>
                  <a:noFill/>
                </a:ln>
                <a:solidFill>
                  <a:srgbClr val="7F7F7F"/>
                </a:solidFill>
                <a:effectLst/>
                <a:uLnTx/>
                <a:uFillTx/>
                <a:latin typeface="Arial"/>
                <a:ea typeface="+mn-ea"/>
                <a:cs typeface="Arial"/>
              </a:rPr>
              <a:t> ///</a:t>
            </a:r>
            <a:endParaRPr kumimoji="0" lang="en-GB" sz="750" b="0" i="0" u="none" strike="noStrike" kern="1200" cap="none" spc="0" normalizeH="0" baseline="0" noProof="0">
              <a:ln>
                <a:noFill/>
              </a:ln>
              <a:solidFill>
                <a:srgbClr val="FF0000"/>
              </a:solidFill>
              <a:effectLst/>
              <a:uLnTx/>
              <a:uFillTx/>
              <a:latin typeface="Arial"/>
              <a:ea typeface="+mn-ea"/>
              <a:cs typeface="Arial"/>
            </a:endParaRPr>
          </a:p>
        </p:txBody>
      </p:sp>
      <p:sp>
        <p:nvSpPr>
          <p:cNvPr id="9" name="Content Placeholder 2"/>
          <p:cNvSpPr>
            <a:spLocks noGrp="1"/>
          </p:cNvSpPr>
          <p:nvPr>
            <p:ph idx="1"/>
          </p:nvPr>
        </p:nvSpPr>
        <p:spPr>
          <a:xfrm>
            <a:off x="457200" y="1600200"/>
            <a:ext cx="8229600" cy="4525963"/>
          </a:xfrm>
          <a:prstGeom prst="rect">
            <a:avLst/>
          </a:prstGeom>
        </p:spPr>
        <p:txBody>
          <a:bodyPr/>
          <a:lstStyle>
            <a:lvl1pPr>
              <a:defRPr sz="1667" b="1" i="0">
                <a:latin typeface="Tahoma"/>
                <a:cs typeface="Tahoma"/>
              </a:defRPr>
            </a:lvl1pPr>
            <a:lvl2pPr>
              <a:defRPr sz="1500" i="0">
                <a:latin typeface="Tahoma"/>
                <a:cs typeface="Tahoma"/>
              </a:defRPr>
            </a:lvl2pPr>
            <a:lvl3pPr>
              <a:defRPr sz="1333" i="0">
                <a:latin typeface="Tahoma"/>
                <a:cs typeface="Tahoma"/>
              </a:defRPr>
            </a:lvl3pPr>
            <a:lvl4pPr>
              <a:defRPr sz="1333" i="0">
                <a:latin typeface="Tahoma"/>
                <a:cs typeface="Tahoma"/>
              </a:defRPr>
            </a:lvl4pPr>
            <a:lvl5pPr>
              <a:defRPr sz="1333" i="0">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Connecteur droit 10">
            <a:extLst>
              <a:ext uri="{FF2B5EF4-FFF2-40B4-BE49-F238E27FC236}">
                <a16:creationId xmlns:a16="http://schemas.microsoft.com/office/drawing/2014/main" id="{BDDF1BA3-ED64-41CC-BAD7-9B5647DC4275}"/>
              </a:ext>
            </a:extLst>
          </p:cNvPr>
          <p:cNvCxnSpPr>
            <a:cxnSpLocks/>
          </p:cNvCxnSpPr>
          <p:nvPr userDrawn="1"/>
        </p:nvCxnSpPr>
        <p:spPr>
          <a:xfrm>
            <a:off x="252984" y="636600"/>
            <a:ext cx="6024986" cy="0"/>
          </a:xfrm>
          <a:prstGeom prst="line">
            <a:avLst/>
          </a:prstGeom>
          <a:ln>
            <a:gradFill flip="none" rotWithShape="1">
              <a:gsLst>
                <a:gs pos="0">
                  <a:schemeClr val="bg1">
                    <a:lumMod val="5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Espace réservé du texte 3">
            <a:extLst>
              <a:ext uri="{FF2B5EF4-FFF2-40B4-BE49-F238E27FC236}">
                <a16:creationId xmlns:a16="http://schemas.microsoft.com/office/drawing/2014/main" id="{C11F897B-E680-4A12-A04B-1F75723D9E8A}"/>
              </a:ext>
            </a:extLst>
          </p:cNvPr>
          <p:cNvSpPr>
            <a:spLocks noGrp="1"/>
          </p:cNvSpPr>
          <p:nvPr>
            <p:ph type="body" sz="quarter" idx="10"/>
          </p:nvPr>
        </p:nvSpPr>
        <p:spPr>
          <a:xfrm>
            <a:off x="583663" y="184050"/>
            <a:ext cx="8187798" cy="452550"/>
          </a:xfrm>
          <a:prstGeom prst="rect">
            <a:avLst/>
          </a:prstGeom>
        </p:spPr>
        <p:txBody>
          <a:bodyPr vert="horz"/>
          <a:lstStyle>
            <a:lvl1pPr marL="0" indent="0">
              <a:buNone/>
              <a:defRPr sz="2400" b="1" cap="all" spc="-100">
                <a:latin typeface="Arial"/>
                <a:cs typeface="Arial"/>
              </a:defRPr>
            </a:lvl1pPr>
          </a:lstStyle>
          <a:p>
            <a:pPr lvl="0"/>
            <a:endParaRPr lang="fr-FR" dirty="0"/>
          </a:p>
        </p:txBody>
      </p:sp>
      <p:sp>
        <p:nvSpPr>
          <p:cNvPr id="13" name="ZoneTexte 12">
            <a:extLst>
              <a:ext uri="{FF2B5EF4-FFF2-40B4-BE49-F238E27FC236}">
                <a16:creationId xmlns:a16="http://schemas.microsoft.com/office/drawing/2014/main" id="{D9A440D2-B45E-4408-BB6B-C48175DF857B}"/>
              </a:ext>
            </a:extLst>
          </p:cNvPr>
          <p:cNvSpPr txBox="1"/>
          <p:nvPr userDrawn="1"/>
        </p:nvSpPr>
        <p:spPr>
          <a:xfrm>
            <a:off x="139233" y="183402"/>
            <a:ext cx="535189" cy="461665"/>
          </a:xfrm>
          <a:prstGeom prst="rect">
            <a:avLst/>
          </a:prstGeom>
          <a:noFill/>
        </p:spPr>
        <p:txBody>
          <a:bodyPr wrap="square" rtlCol="0">
            <a:spAutoFit/>
          </a:bodyPr>
          <a:lstStyle/>
          <a:p>
            <a:r>
              <a:rPr lang="fr-FR" sz="2400" spc="-150" dirty="0">
                <a:solidFill>
                  <a:srgbClr val="D70010"/>
                </a:solidFill>
                <a:latin typeface="Arial"/>
                <a:cs typeface="Arial"/>
              </a:rPr>
              <a:t>///</a:t>
            </a:r>
            <a:endParaRPr lang="fr-FR" sz="2400" dirty="0"/>
          </a:p>
        </p:txBody>
      </p:sp>
      <p:sp>
        <p:nvSpPr>
          <p:cNvPr id="14" name="Espace réservé du texte 11">
            <a:extLst>
              <a:ext uri="{FF2B5EF4-FFF2-40B4-BE49-F238E27FC236}">
                <a16:creationId xmlns:a16="http://schemas.microsoft.com/office/drawing/2014/main" id="{607BE246-B02F-4A50-9650-7F9E3DC3E1BC}"/>
              </a:ext>
            </a:extLst>
          </p:cNvPr>
          <p:cNvSpPr>
            <a:spLocks noGrp="1"/>
          </p:cNvSpPr>
          <p:nvPr>
            <p:ph type="body" sz="quarter" idx="11"/>
          </p:nvPr>
        </p:nvSpPr>
        <p:spPr>
          <a:xfrm>
            <a:off x="272522" y="643987"/>
            <a:ext cx="8388350" cy="270412"/>
          </a:xfrm>
          <a:prstGeom prst="rect">
            <a:avLst/>
          </a:prstGeom>
        </p:spPr>
        <p:txBody>
          <a:bodyPr vert="horz"/>
          <a:lstStyle>
            <a:lvl1pPr marL="0" indent="0">
              <a:buNone/>
              <a:defRPr sz="1400" i="1" spc="200">
                <a:latin typeface="Arial"/>
                <a:cs typeface="Arial"/>
              </a:defRPr>
            </a:lvl1pPr>
          </a:lstStyle>
          <a:p>
            <a:pPr lvl="0"/>
            <a:r>
              <a:rPr lang="fr-FR" dirty="0"/>
              <a:t>Cliquez pour modifier les styles du texte du masque</a:t>
            </a:r>
          </a:p>
        </p:txBody>
      </p:sp>
      <p:pic>
        <p:nvPicPr>
          <p:cNvPr id="16" name="Image 15">
            <a:extLst>
              <a:ext uri="{FF2B5EF4-FFF2-40B4-BE49-F238E27FC236}">
                <a16:creationId xmlns:a16="http://schemas.microsoft.com/office/drawing/2014/main" id="{B29FD7FB-6813-4D19-B5E8-D239E3B7D0A0}"/>
              </a:ext>
            </a:extLst>
          </p:cNvPr>
          <p:cNvPicPr>
            <a:picLocks noChangeAspect="1"/>
          </p:cNvPicPr>
          <p:nvPr userDrawn="1"/>
        </p:nvPicPr>
        <p:blipFill>
          <a:blip r:embed="rId2"/>
          <a:stretch>
            <a:fillRect/>
          </a:stretch>
        </p:blipFill>
        <p:spPr>
          <a:xfrm>
            <a:off x="8252846" y="6512713"/>
            <a:ext cx="730525" cy="255454"/>
          </a:xfrm>
          <a:prstGeom prst="rect">
            <a:avLst/>
          </a:prstGeom>
          <a:solidFill>
            <a:schemeClr val="bg1"/>
          </a:solidFill>
        </p:spPr>
      </p:pic>
    </p:spTree>
    <p:extLst>
      <p:ext uri="{BB962C8B-B14F-4D97-AF65-F5344CB8AC3E}">
        <p14:creationId xmlns:p14="http://schemas.microsoft.com/office/powerpoint/2010/main" val="216560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7" name="Subtitle 3"/>
          <p:cNvSpPr txBox="1">
            <a:spLocks/>
          </p:cNvSpPr>
          <p:nvPr userDrawn="1"/>
        </p:nvSpPr>
        <p:spPr>
          <a:xfrm>
            <a:off x="323528" y="6453337"/>
            <a:ext cx="5328592" cy="1923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vert="horz" wrap="square" lIns="76200" tIns="38100" rIns="76200" bIns="38100" rtlCol="0">
            <a:spAutoFit/>
          </a:bodyPr>
          <a:lstStyle/>
          <a:p>
            <a:pPr marL="0" marR="0" lvl="0" indent="0" algn="l" defTabSz="761970" rtl="0" eaLnBrk="1" fontAlgn="auto" latinLnBrk="0" hangingPunct="1">
              <a:lnSpc>
                <a:spcPct val="100000"/>
              </a:lnSpc>
              <a:spcBef>
                <a:spcPct val="20000"/>
              </a:spcBef>
              <a:spcAft>
                <a:spcPts val="0"/>
              </a:spcAft>
              <a:buClrTx/>
              <a:buSzTx/>
              <a:buFont typeface="Arial" pitchFamily="34" charset="0"/>
              <a:buNone/>
              <a:tabLst/>
              <a:defRPr/>
            </a:pPr>
            <a:fld id="{0F40FBE6-7961-6A49-93FC-ADF4A67037EB}" type="slidenum">
              <a:rPr kumimoji="0" lang="en-GB" sz="750" b="1" i="0" u="none" strike="noStrike" kern="1200" cap="none" spc="0" normalizeH="0" baseline="0" noProof="0" smtClean="0">
                <a:ln>
                  <a:noFill/>
                </a:ln>
                <a:solidFill>
                  <a:srgbClr val="7F7F7F"/>
                </a:solidFill>
                <a:effectLst/>
                <a:uLnTx/>
                <a:uFillTx/>
                <a:latin typeface="Arial"/>
                <a:ea typeface="+mn-ea"/>
                <a:cs typeface="Arial"/>
              </a:rPr>
              <a:pPr marL="0" marR="0" lvl="0" indent="0" algn="l" defTabSz="761970" rtl="0" eaLnBrk="1" fontAlgn="auto" latinLnBrk="0" hangingPunct="1">
                <a:lnSpc>
                  <a:spcPct val="100000"/>
                </a:lnSpc>
                <a:spcBef>
                  <a:spcPct val="20000"/>
                </a:spcBef>
                <a:spcAft>
                  <a:spcPts val="0"/>
                </a:spcAft>
                <a:buClrTx/>
                <a:buSzTx/>
                <a:buFont typeface="Arial" pitchFamily="34" charset="0"/>
                <a:buNone/>
                <a:tabLst/>
                <a:defRPr/>
              </a:pPr>
              <a:t>‹#›</a:t>
            </a:fld>
            <a:r>
              <a:rPr kumimoji="0" lang="en-GB" sz="750" b="0" i="0" u="none" strike="noStrike" kern="1200" cap="none" spc="0" normalizeH="0" baseline="0" noProof="0">
                <a:ln>
                  <a:noFill/>
                </a:ln>
                <a:solidFill>
                  <a:srgbClr val="7F7F7F"/>
                </a:solidFill>
                <a:effectLst/>
                <a:uLnTx/>
                <a:uFillTx/>
                <a:latin typeface="Arial"/>
                <a:ea typeface="+mn-ea"/>
                <a:cs typeface="Arial"/>
              </a:rPr>
              <a:t> ///</a:t>
            </a:r>
            <a:endParaRPr kumimoji="0" lang="en-GB" sz="750" b="0" i="0" u="none" strike="noStrike" kern="1200" cap="none" spc="0" normalizeH="0" baseline="0" noProof="0">
              <a:ln>
                <a:noFill/>
              </a:ln>
              <a:solidFill>
                <a:srgbClr val="FF0000"/>
              </a:solidFill>
              <a:effectLst/>
              <a:uLnTx/>
              <a:uFillTx/>
              <a:latin typeface="Arial"/>
              <a:ea typeface="+mn-ea"/>
              <a:cs typeface="Arial"/>
            </a:endParaRPr>
          </a:p>
        </p:txBody>
      </p:sp>
      <p:sp>
        <p:nvSpPr>
          <p:cNvPr id="9" name="Content Placeholder 2"/>
          <p:cNvSpPr>
            <a:spLocks noGrp="1"/>
          </p:cNvSpPr>
          <p:nvPr>
            <p:ph idx="1"/>
          </p:nvPr>
        </p:nvSpPr>
        <p:spPr>
          <a:xfrm>
            <a:off x="457200" y="1600200"/>
            <a:ext cx="8229600" cy="4525963"/>
          </a:xfrm>
          <a:prstGeom prst="rect">
            <a:avLst/>
          </a:prstGeom>
        </p:spPr>
        <p:txBody>
          <a:bodyPr/>
          <a:lstStyle>
            <a:lvl1pPr>
              <a:defRPr sz="1667" b="1" i="0">
                <a:latin typeface="Tahoma"/>
                <a:cs typeface="Tahoma"/>
              </a:defRPr>
            </a:lvl1pPr>
            <a:lvl2pPr>
              <a:defRPr sz="1500" i="0">
                <a:latin typeface="Tahoma"/>
                <a:cs typeface="Tahoma"/>
              </a:defRPr>
            </a:lvl2pPr>
            <a:lvl3pPr>
              <a:defRPr sz="1333" i="0">
                <a:latin typeface="Tahoma"/>
                <a:cs typeface="Tahoma"/>
              </a:defRPr>
            </a:lvl3pPr>
            <a:lvl4pPr>
              <a:defRPr sz="1333" i="0">
                <a:latin typeface="Tahoma"/>
                <a:cs typeface="Tahoma"/>
              </a:defRPr>
            </a:lvl4pPr>
            <a:lvl5pPr>
              <a:defRPr sz="1333" i="0">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Connecteur droit 10">
            <a:extLst>
              <a:ext uri="{FF2B5EF4-FFF2-40B4-BE49-F238E27FC236}">
                <a16:creationId xmlns:a16="http://schemas.microsoft.com/office/drawing/2014/main" id="{06CAC011-BC13-441A-BF77-1B1882323978}"/>
              </a:ext>
            </a:extLst>
          </p:cNvPr>
          <p:cNvCxnSpPr>
            <a:cxnSpLocks/>
          </p:cNvCxnSpPr>
          <p:nvPr userDrawn="1"/>
        </p:nvCxnSpPr>
        <p:spPr>
          <a:xfrm>
            <a:off x="252984" y="636600"/>
            <a:ext cx="6024986" cy="0"/>
          </a:xfrm>
          <a:prstGeom prst="line">
            <a:avLst/>
          </a:prstGeom>
          <a:ln>
            <a:gradFill flip="none" rotWithShape="1">
              <a:gsLst>
                <a:gs pos="0">
                  <a:schemeClr val="bg1">
                    <a:lumMod val="50000"/>
                  </a:schemeClr>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Espace réservé du texte 3">
            <a:extLst>
              <a:ext uri="{FF2B5EF4-FFF2-40B4-BE49-F238E27FC236}">
                <a16:creationId xmlns:a16="http://schemas.microsoft.com/office/drawing/2014/main" id="{356471B1-3237-4D81-B304-2644EE680FE0}"/>
              </a:ext>
            </a:extLst>
          </p:cNvPr>
          <p:cNvSpPr>
            <a:spLocks noGrp="1"/>
          </p:cNvSpPr>
          <p:nvPr>
            <p:ph type="body" sz="quarter" idx="10"/>
          </p:nvPr>
        </p:nvSpPr>
        <p:spPr>
          <a:xfrm>
            <a:off x="583663" y="184050"/>
            <a:ext cx="8187798" cy="452550"/>
          </a:xfrm>
          <a:prstGeom prst="rect">
            <a:avLst/>
          </a:prstGeom>
        </p:spPr>
        <p:txBody>
          <a:bodyPr vert="horz"/>
          <a:lstStyle>
            <a:lvl1pPr marL="0" indent="0">
              <a:buNone/>
              <a:defRPr sz="2400" b="1" cap="all" spc="-100">
                <a:latin typeface="Arial"/>
                <a:cs typeface="Arial"/>
              </a:defRPr>
            </a:lvl1pPr>
          </a:lstStyle>
          <a:p>
            <a:pPr lvl="0"/>
            <a:endParaRPr lang="fr-FR" dirty="0"/>
          </a:p>
        </p:txBody>
      </p:sp>
      <p:sp>
        <p:nvSpPr>
          <p:cNvPr id="13" name="ZoneTexte 12">
            <a:extLst>
              <a:ext uri="{FF2B5EF4-FFF2-40B4-BE49-F238E27FC236}">
                <a16:creationId xmlns:a16="http://schemas.microsoft.com/office/drawing/2014/main" id="{0B1D67BF-A51C-4D74-B1D5-51F7FBC8CE8A}"/>
              </a:ext>
            </a:extLst>
          </p:cNvPr>
          <p:cNvSpPr txBox="1"/>
          <p:nvPr userDrawn="1"/>
        </p:nvSpPr>
        <p:spPr>
          <a:xfrm>
            <a:off x="139233" y="183402"/>
            <a:ext cx="535189" cy="461665"/>
          </a:xfrm>
          <a:prstGeom prst="rect">
            <a:avLst/>
          </a:prstGeom>
          <a:noFill/>
        </p:spPr>
        <p:txBody>
          <a:bodyPr wrap="square" rtlCol="0">
            <a:spAutoFit/>
          </a:bodyPr>
          <a:lstStyle/>
          <a:p>
            <a:r>
              <a:rPr lang="fr-FR" sz="2400" spc="-150" dirty="0">
                <a:solidFill>
                  <a:srgbClr val="D70010"/>
                </a:solidFill>
                <a:latin typeface="Arial"/>
                <a:cs typeface="Arial"/>
              </a:rPr>
              <a:t>///</a:t>
            </a:r>
            <a:endParaRPr lang="fr-FR" sz="2400" dirty="0"/>
          </a:p>
        </p:txBody>
      </p:sp>
      <p:sp>
        <p:nvSpPr>
          <p:cNvPr id="14" name="Espace réservé du texte 11">
            <a:extLst>
              <a:ext uri="{FF2B5EF4-FFF2-40B4-BE49-F238E27FC236}">
                <a16:creationId xmlns:a16="http://schemas.microsoft.com/office/drawing/2014/main" id="{AC2615B6-2CA0-47CC-AB69-94A837433DE2}"/>
              </a:ext>
            </a:extLst>
          </p:cNvPr>
          <p:cNvSpPr>
            <a:spLocks noGrp="1"/>
          </p:cNvSpPr>
          <p:nvPr>
            <p:ph type="body" sz="quarter" idx="11"/>
          </p:nvPr>
        </p:nvSpPr>
        <p:spPr>
          <a:xfrm>
            <a:off x="272522" y="643987"/>
            <a:ext cx="8388350" cy="270412"/>
          </a:xfrm>
          <a:prstGeom prst="rect">
            <a:avLst/>
          </a:prstGeom>
        </p:spPr>
        <p:txBody>
          <a:bodyPr vert="horz"/>
          <a:lstStyle>
            <a:lvl1pPr marL="0" indent="0">
              <a:buNone/>
              <a:defRPr sz="1400" i="1" spc="200">
                <a:latin typeface="Arial"/>
                <a:cs typeface="Arial"/>
              </a:defRPr>
            </a:lvl1pPr>
          </a:lstStyle>
          <a:p>
            <a:pPr lvl="0"/>
            <a:r>
              <a:rPr lang="fr-FR" dirty="0"/>
              <a:t>Cliquez pour modifier les styles du texte du masque</a:t>
            </a:r>
          </a:p>
        </p:txBody>
      </p:sp>
      <p:pic>
        <p:nvPicPr>
          <p:cNvPr id="16" name="Image 15">
            <a:extLst>
              <a:ext uri="{FF2B5EF4-FFF2-40B4-BE49-F238E27FC236}">
                <a16:creationId xmlns:a16="http://schemas.microsoft.com/office/drawing/2014/main" id="{030D81B1-378B-497B-8981-64CB89B151C7}"/>
              </a:ext>
            </a:extLst>
          </p:cNvPr>
          <p:cNvPicPr>
            <a:picLocks noChangeAspect="1"/>
          </p:cNvPicPr>
          <p:nvPr userDrawn="1"/>
        </p:nvPicPr>
        <p:blipFill>
          <a:blip r:embed="rId2"/>
          <a:stretch>
            <a:fillRect/>
          </a:stretch>
        </p:blipFill>
        <p:spPr>
          <a:xfrm>
            <a:off x="8252846" y="6512713"/>
            <a:ext cx="730525" cy="255454"/>
          </a:xfrm>
          <a:prstGeom prst="rect">
            <a:avLst/>
          </a:prstGeom>
          <a:solidFill>
            <a:schemeClr val="bg1"/>
          </a:solidFill>
        </p:spPr>
      </p:pic>
    </p:spTree>
    <p:extLst>
      <p:ext uri="{BB962C8B-B14F-4D97-AF65-F5344CB8AC3E}">
        <p14:creationId xmlns:p14="http://schemas.microsoft.com/office/powerpoint/2010/main" val="13117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6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60" r:id="rId6"/>
    <p:sldLayoutId id="214748366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5.png"/><Relationship Id="rId3" Type="http://schemas.openxmlformats.org/officeDocument/2006/relationships/notesSlide" Target="../notesSlides/notesSlide2.xml"/><Relationship Id="rId7" Type="http://schemas.microsoft.com/office/2007/relationships/hdphoto" Target="../media/hdphoto1.wdp"/><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slideLayout" Target="../slideLayouts/slideLayout5.xml"/><Relationship Id="rId16" Type="http://schemas.openxmlformats.org/officeDocument/2006/relationships/chart" Target="../charts/char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chart" Target="../charts/chart1.xml"/><Relationship Id="rId15" Type="http://schemas.openxmlformats.org/officeDocument/2006/relationships/image" Target="../media/image7.png"/><Relationship Id="rId10" Type="http://schemas.microsoft.com/office/2007/relationships/hdphoto" Target="../media/hdphoto2.wdp"/><Relationship Id="rId19"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microsoft.com/office/2007/relationships/hdphoto" Target="../media/hdphoto11.wdp"/><Relationship Id="rId7" Type="http://schemas.openxmlformats.org/officeDocument/2006/relationships/image" Target="../media/image18.png"/><Relationship Id="rId12" Type="http://schemas.microsoft.com/office/2007/relationships/hdphoto" Target="../media/hdphoto7.wdp"/><Relationship Id="rId17" Type="http://schemas.microsoft.com/office/2007/relationships/hdphoto" Target="../media/hdphoto9.wdp"/><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jpeg"/><Relationship Id="rId10" Type="http://schemas.microsoft.com/office/2007/relationships/hdphoto" Target="../media/hdphoto6.wdp"/><Relationship Id="rId19" Type="http://schemas.microsoft.com/office/2007/relationships/hdphoto" Target="../media/hdphoto10.wdp"/><Relationship Id="rId4" Type="http://schemas.microsoft.com/office/2007/relationships/hdphoto" Target="../media/hdphoto5.wdp"/><Relationship Id="rId9" Type="http://schemas.openxmlformats.org/officeDocument/2006/relationships/image" Target="../media/image19.png"/><Relationship Id="rId14" Type="http://schemas.microsoft.com/office/2007/relationships/hdphoto" Target="../media/hdphoto8.wdp"/></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2.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microsoft.com/office/2007/relationships/hdphoto" Target="../media/hdphoto5.wdp"/><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oleObject" Target="../embeddings/oleObject2.bin"/><Relationship Id="rId18" Type="http://schemas.openxmlformats.org/officeDocument/2006/relationships/image" Target="../media/image40.jpeg"/><Relationship Id="rId3" Type="http://schemas.openxmlformats.org/officeDocument/2006/relationships/notesSlide" Target="../notesSlides/notesSlide5.xml"/><Relationship Id="rId7" Type="http://schemas.microsoft.com/office/2007/relationships/hdphoto" Target="../media/hdphoto6.wdp"/><Relationship Id="rId12" Type="http://schemas.openxmlformats.org/officeDocument/2006/relationships/image" Target="../media/image39.png"/><Relationship Id="rId17" Type="http://schemas.microsoft.com/office/2007/relationships/hdphoto" Target="../media/hdphoto4.wdp"/><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38.emf"/><Relationship Id="rId5" Type="http://schemas.microsoft.com/office/2007/relationships/hdphoto" Target="../media/hdphoto12.wdp"/><Relationship Id="rId15" Type="http://schemas.openxmlformats.org/officeDocument/2006/relationships/image" Target="../media/image14.png"/><Relationship Id="rId10" Type="http://schemas.openxmlformats.org/officeDocument/2006/relationships/image" Target="../media/image37.png"/><Relationship Id="rId4" Type="http://schemas.openxmlformats.org/officeDocument/2006/relationships/image" Target="../media/image35.png"/><Relationship Id="rId9" Type="http://schemas.microsoft.com/office/2007/relationships/hdphoto" Target="../media/hdphoto13.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p:txBody>
          <a:bodyPr/>
          <a:lstStyle/>
          <a:p>
            <a:r>
              <a:rPr lang="en-GB" dirty="0"/>
              <a:t>ERESS FORUM June 13</a:t>
            </a:r>
            <a:r>
              <a:rPr lang="en-GB" baseline="30000" dirty="0"/>
              <a:t>TH</a:t>
            </a:r>
          </a:p>
        </p:txBody>
      </p:sp>
      <p:sp>
        <p:nvSpPr>
          <p:cNvPr id="13" name="Espace réservé du texte 12"/>
          <p:cNvSpPr>
            <a:spLocks noGrp="1"/>
          </p:cNvSpPr>
          <p:nvPr>
            <p:ph type="body" sz="quarter" idx="11"/>
          </p:nvPr>
        </p:nvSpPr>
        <p:spPr/>
        <p:txBody>
          <a:bodyPr/>
          <a:lstStyle/>
          <a:p>
            <a:r>
              <a:rPr lang="en-GB" dirty="0"/>
              <a:t>GLOBAL DATA APPROACH</a:t>
            </a:r>
          </a:p>
        </p:txBody>
      </p:sp>
    </p:spTree>
    <p:extLst>
      <p:ext uri="{BB962C8B-B14F-4D97-AF65-F5344CB8AC3E}">
        <p14:creationId xmlns:p14="http://schemas.microsoft.com/office/powerpoint/2010/main" val="275265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3B6EF84-8B06-441F-B089-A934FA34A988}"/>
              </a:ext>
            </a:extLst>
          </p:cNvPr>
          <p:cNvSpPr/>
          <p:nvPr/>
        </p:nvSpPr>
        <p:spPr>
          <a:xfrm>
            <a:off x="4706276" y="1172094"/>
            <a:ext cx="4109260" cy="5284348"/>
          </a:xfrm>
          <a:prstGeom prst="rect">
            <a:avLst/>
          </a:prstGeom>
          <a:solidFill>
            <a:srgbClr val="C00000"/>
          </a:solidFill>
          <a:ln w="19050">
            <a:solidFill>
              <a:srgbClr val="C61F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C1D31AA-71CA-4D22-AFB3-BA1BA05AE148}"/>
              </a:ext>
            </a:extLst>
          </p:cNvPr>
          <p:cNvSpPr/>
          <p:nvPr/>
        </p:nvSpPr>
        <p:spPr>
          <a:xfrm>
            <a:off x="322684" y="1172094"/>
            <a:ext cx="3823962" cy="5284348"/>
          </a:xfrm>
          <a:prstGeom prst="rect">
            <a:avLst/>
          </a:prstGeom>
          <a:noFill/>
          <a:ln w="19050">
            <a:solidFill>
              <a:srgbClr val="C61F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35238F65-6590-477E-A9B4-E2197E35DB28}"/>
              </a:ext>
            </a:extLst>
          </p:cNvPr>
          <p:cNvSpPr/>
          <p:nvPr/>
        </p:nvSpPr>
        <p:spPr>
          <a:xfrm>
            <a:off x="4211411" y="1723197"/>
            <a:ext cx="463001" cy="4180114"/>
          </a:xfrm>
          <a:prstGeom prst="rightArrow">
            <a:avLst/>
          </a:prstGeom>
          <a:solidFill>
            <a:srgbClr val="D7001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445219" y="1735207"/>
            <a:ext cx="3502093" cy="1224631"/>
          </a:xfrm>
          <a:prstGeom prst="rect">
            <a:avLst/>
          </a:prstGeom>
          <a:solidFill>
            <a:schemeClr val="bg1"/>
          </a:solidFill>
        </p:spPr>
      </p:pic>
      <p:grpSp>
        <p:nvGrpSpPr>
          <p:cNvPr id="16" name="Groupe 15">
            <a:extLst>
              <a:ext uri="{FF2B5EF4-FFF2-40B4-BE49-F238E27FC236}">
                <a16:creationId xmlns:a16="http://schemas.microsoft.com/office/drawing/2014/main" id="{4B185732-C396-4CD5-8A19-880FDB13A55F}"/>
              </a:ext>
            </a:extLst>
          </p:cNvPr>
          <p:cNvGrpSpPr/>
          <p:nvPr/>
        </p:nvGrpSpPr>
        <p:grpSpPr>
          <a:xfrm>
            <a:off x="923925" y="3076879"/>
            <a:ext cx="3023387" cy="1076895"/>
            <a:chOff x="923925" y="2914650"/>
            <a:chExt cx="3023387" cy="1076895"/>
          </a:xfrm>
        </p:grpSpPr>
        <p:pic>
          <p:nvPicPr>
            <p:cNvPr id="8" name="Image 7">
              <a:extLst>
                <a:ext uri="{FF2B5EF4-FFF2-40B4-BE49-F238E27FC236}">
                  <a16:creationId xmlns:a16="http://schemas.microsoft.com/office/drawing/2014/main" id="{EFD05E9D-3365-45CE-8D45-6A5776A9D7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5657" y="3331094"/>
              <a:ext cx="2771655" cy="660451"/>
            </a:xfrm>
            <a:prstGeom prst="rect">
              <a:avLst/>
            </a:prstGeom>
          </p:spPr>
        </p:pic>
        <p:sp>
          <p:nvSpPr>
            <p:cNvPr id="14" name="Forme libre : forme 13">
              <a:extLst>
                <a:ext uri="{FF2B5EF4-FFF2-40B4-BE49-F238E27FC236}">
                  <a16:creationId xmlns:a16="http://schemas.microsoft.com/office/drawing/2014/main" id="{75BC0C4A-531C-4068-8E2B-C2EA0996C013}"/>
                </a:ext>
              </a:extLst>
            </p:cNvPr>
            <p:cNvSpPr/>
            <p:nvPr/>
          </p:nvSpPr>
          <p:spPr>
            <a:xfrm>
              <a:off x="923925" y="2914650"/>
              <a:ext cx="152400" cy="847725"/>
            </a:xfrm>
            <a:custGeom>
              <a:avLst/>
              <a:gdLst>
                <a:gd name="connsiteX0" fmla="*/ 0 w 152400"/>
                <a:gd name="connsiteY0" fmla="*/ 0 h 847725"/>
                <a:gd name="connsiteX1" fmla="*/ 0 w 152400"/>
                <a:gd name="connsiteY1" fmla="*/ 847725 h 847725"/>
                <a:gd name="connsiteX2" fmla="*/ 152400 w 152400"/>
                <a:gd name="connsiteY2" fmla="*/ 847725 h 847725"/>
              </a:gdLst>
              <a:ahLst/>
              <a:cxnLst>
                <a:cxn ang="0">
                  <a:pos x="connsiteX0" y="connsiteY0"/>
                </a:cxn>
                <a:cxn ang="0">
                  <a:pos x="connsiteX1" y="connsiteY1"/>
                </a:cxn>
                <a:cxn ang="0">
                  <a:pos x="connsiteX2" y="connsiteY2"/>
                </a:cxn>
              </a:cxnLst>
              <a:rect l="l" t="t" r="r" b="b"/>
              <a:pathLst>
                <a:path w="152400" h="847725">
                  <a:moveTo>
                    <a:pt x="0" y="0"/>
                  </a:moveTo>
                  <a:lnTo>
                    <a:pt x="0" y="847725"/>
                  </a:lnTo>
                  <a:lnTo>
                    <a:pt x="152400" y="84772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F60B0D53-FE5C-42CB-8E65-6E6BCB6FF155}"/>
              </a:ext>
            </a:extLst>
          </p:cNvPr>
          <p:cNvGrpSpPr/>
          <p:nvPr/>
        </p:nvGrpSpPr>
        <p:grpSpPr>
          <a:xfrm>
            <a:off x="923925" y="3076879"/>
            <a:ext cx="3061487" cy="2546462"/>
            <a:chOff x="923925" y="2914650"/>
            <a:chExt cx="3061487" cy="2546462"/>
          </a:xfrm>
        </p:grpSpPr>
        <p:pic>
          <p:nvPicPr>
            <p:cNvPr id="2" name="Image 1">
              <a:extLst>
                <a:ext uri="{FF2B5EF4-FFF2-40B4-BE49-F238E27FC236}">
                  <a16:creationId xmlns:a16="http://schemas.microsoft.com/office/drawing/2014/main" id="{80CC089C-DAD8-4446-BA5F-A47EE462AD39}"/>
                </a:ext>
              </a:extLst>
            </p:cNvPr>
            <p:cNvPicPr>
              <a:picLocks noChangeAspect="1"/>
            </p:cNvPicPr>
            <p:nvPr/>
          </p:nvPicPr>
          <p:blipFill>
            <a:blip r:embed="rId4"/>
            <a:stretch>
              <a:fillRect/>
            </a:stretch>
          </p:blipFill>
          <p:spPr>
            <a:xfrm>
              <a:off x="1081648" y="4525030"/>
              <a:ext cx="2903764" cy="936082"/>
            </a:xfrm>
            <a:prstGeom prst="rect">
              <a:avLst/>
            </a:prstGeom>
          </p:spPr>
        </p:pic>
        <p:sp>
          <p:nvSpPr>
            <p:cNvPr id="15" name="Forme libre : forme 14">
              <a:extLst>
                <a:ext uri="{FF2B5EF4-FFF2-40B4-BE49-F238E27FC236}">
                  <a16:creationId xmlns:a16="http://schemas.microsoft.com/office/drawing/2014/main" id="{89689AB0-557F-4344-AE59-17CD62E26EF4}"/>
                </a:ext>
              </a:extLst>
            </p:cNvPr>
            <p:cNvSpPr/>
            <p:nvPr/>
          </p:nvSpPr>
          <p:spPr>
            <a:xfrm>
              <a:off x="923925" y="2914650"/>
              <a:ext cx="152400" cy="2085975"/>
            </a:xfrm>
            <a:custGeom>
              <a:avLst/>
              <a:gdLst>
                <a:gd name="connsiteX0" fmla="*/ 0 w 152400"/>
                <a:gd name="connsiteY0" fmla="*/ 0 h 847725"/>
                <a:gd name="connsiteX1" fmla="*/ 0 w 152400"/>
                <a:gd name="connsiteY1" fmla="*/ 847725 h 847725"/>
                <a:gd name="connsiteX2" fmla="*/ 152400 w 152400"/>
                <a:gd name="connsiteY2" fmla="*/ 847725 h 847725"/>
              </a:gdLst>
              <a:ahLst/>
              <a:cxnLst>
                <a:cxn ang="0">
                  <a:pos x="connsiteX0" y="connsiteY0"/>
                </a:cxn>
                <a:cxn ang="0">
                  <a:pos x="connsiteX1" y="connsiteY1"/>
                </a:cxn>
                <a:cxn ang="0">
                  <a:pos x="connsiteX2" y="connsiteY2"/>
                </a:cxn>
              </a:cxnLst>
              <a:rect l="l" t="t" r="r" b="b"/>
              <a:pathLst>
                <a:path w="152400" h="847725">
                  <a:moveTo>
                    <a:pt x="0" y="0"/>
                  </a:moveTo>
                  <a:lnTo>
                    <a:pt x="0" y="847725"/>
                  </a:lnTo>
                  <a:lnTo>
                    <a:pt x="152400" y="84772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2" name="Espace réservé du texte 3">
            <a:extLst>
              <a:ext uri="{FF2B5EF4-FFF2-40B4-BE49-F238E27FC236}">
                <a16:creationId xmlns:a16="http://schemas.microsoft.com/office/drawing/2014/main" id="{F4585FE5-F9A0-4EA5-B6F2-14FF51E9F744}"/>
              </a:ext>
            </a:extLst>
          </p:cNvPr>
          <p:cNvSpPr txBox="1">
            <a:spLocks/>
          </p:cNvSpPr>
          <p:nvPr/>
        </p:nvSpPr>
        <p:spPr>
          <a:xfrm>
            <a:off x="445218" y="184751"/>
            <a:ext cx="8723825" cy="452550"/>
          </a:xfrm>
          <a:prstGeom prst="rect">
            <a:avLst/>
          </a:prstGeom>
        </p:spPr>
        <p:txBody>
          <a:bodyPr vert="horz"/>
          <a:lstStyle>
            <a:lvl1pPr marL="0" indent="0" algn="l" defTabSz="457200" rtl="0" eaLnBrk="1" latinLnBrk="0" hangingPunct="1">
              <a:spcBef>
                <a:spcPct val="20000"/>
              </a:spcBef>
              <a:buFont typeface="Arial"/>
              <a:buNone/>
              <a:defRPr sz="2400" b="1" kern="1200" cap="all" spc="-1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pc="-150" dirty="0"/>
              <a:t>WABTEC, </a:t>
            </a:r>
            <a:r>
              <a:rPr lang="en-US" dirty="0"/>
              <a:t>GLOBAL LEADER FOR RAIL </a:t>
            </a:r>
          </a:p>
          <a:p>
            <a:pPr algn="ctr"/>
            <a:r>
              <a:rPr lang="en-US" dirty="0"/>
              <a:t>EQUIPMENT, SERVICES &amp; SOFTWARE</a:t>
            </a:r>
          </a:p>
          <a:p>
            <a:endParaRPr lang="en-GB" spc="-150" dirty="0"/>
          </a:p>
        </p:txBody>
      </p:sp>
      <p:sp>
        <p:nvSpPr>
          <p:cNvPr id="25" name="Rectangle 24">
            <a:extLst>
              <a:ext uri="{FF2B5EF4-FFF2-40B4-BE49-F238E27FC236}">
                <a16:creationId xmlns:a16="http://schemas.microsoft.com/office/drawing/2014/main" id="{CCAFBE7B-91D9-4A25-9188-AAE5AD8BE97F}"/>
              </a:ext>
            </a:extLst>
          </p:cNvPr>
          <p:cNvSpPr/>
          <p:nvPr/>
        </p:nvSpPr>
        <p:spPr>
          <a:xfrm>
            <a:off x="631588" y="6725092"/>
            <a:ext cx="8639944" cy="169277"/>
          </a:xfrm>
          <a:prstGeom prst="rect">
            <a:avLst/>
          </a:prstGeom>
        </p:spPr>
        <p:txBody>
          <a:bodyPr wrap="square">
            <a:spAutoFit/>
          </a:bodyPr>
          <a:lstStyle/>
          <a:p>
            <a:r>
              <a:rPr lang="en-GB" sz="500" dirty="0"/>
              <a:t>THIS DOCUMENT AND ANY INFORMATION OR DESCRIPTIVE MATTER SET OUT HEREIN ARE THE CONFIDENTIAL AND COPYRIGHT PROPERTY OF WATEC AND SHALL NOT BE DISCLOSED, LOANED OR USED FOR MANUFACTURING, TENDERING OR ANY OTHER PURPOSE WITHOUT OUR WRITTEN PERMISSION</a:t>
            </a:r>
            <a:endParaRPr lang="fr-FR" sz="500" dirty="0"/>
          </a:p>
        </p:txBody>
      </p:sp>
      <p:pic>
        <p:nvPicPr>
          <p:cNvPr id="26" name="Image 25">
            <a:extLst>
              <a:ext uri="{FF2B5EF4-FFF2-40B4-BE49-F238E27FC236}">
                <a16:creationId xmlns:a16="http://schemas.microsoft.com/office/drawing/2014/main" id="{2CBDE14A-8003-4294-88E6-7B98EB5D663C}"/>
              </a:ext>
            </a:extLst>
          </p:cNvPr>
          <p:cNvPicPr>
            <a:picLocks noChangeAspect="1"/>
          </p:cNvPicPr>
          <p:nvPr/>
        </p:nvPicPr>
        <p:blipFill>
          <a:blip r:embed="rId5"/>
          <a:stretch>
            <a:fillRect/>
          </a:stretch>
        </p:blipFill>
        <p:spPr>
          <a:xfrm>
            <a:off x="4704877" y="1160989"/>
            <a:ext cx="4109260" cy="2520884"/>
          </a:xfrm>
          <a:prstGeom prst="rect">
            <a:avLst/>
          </a:prstGeom>
        </p:spPr>
      </p:pic>
      <p:sp>
        <p:nvSpPr>
          <p:cNvPr id="27" name="Rectangle 26">
            <a:extLst>
              <a:ext uri="{FF2B5EF4-FFF2-40B4-BE49-F238E27FC236}">
                <a16:creationId xmlns:a16="http://schemas.microsoft.com/office/drawing/2014/main" id="{E3AD7F2E-9E50-4FD7-AA83-363BADD1BE07}"/>
              </a:ext>
            </a:extLst>
          </p:cNvPr>
          <p:cNvSpPr/>
          <p:nvPr/>
        </p:nvSpPr>
        <p:spPr>
          <a:xfrm>
            <a:off x="4830342" y="4754381"/>
            <a:ext cx="4572000" cy="1200329"/>
          </a:xfrm>
          <a:prstGeom prst="rect">
            <a:avLst/>
          </a:prstGeom>
        </p:spPr>
        <p:txBody>
          <a:bodyPr>
            <a:spAutoFit/>
          </a:bodyPr>
          <a:lstStyle/>
          <a:p>
            <a:pPr defTabSz="912114" fontAlgn="auto">
              <a:spcBef>
                <a:spcPts val="0"/>
              </a:spcBef>
              <a:spcAft>
                <a:spcPts val="0"/>
              </a:spcAft>
              <a:defRPr/>
            </a:pPr>
            <a:r>
              <a:rPr lang="en-US" b="1" dirty="0">
                <a:solidFill>
                  <a:schemeClr val="bg1"/>
                </a:solidFill>
                <a:latin typeface="GE Inspira Sans"/>
              </a:rPr>
              <a:t>Installed base Highlights</a:t>
            </a:r>
          </a:p>
          <a:p>
            <a:pPr marL="285036" indent="-285036" defTabSz="912114" fontAlgn="auto">
              <a:spcBef>
                <a:spcPts val="0"/>
              </a:spcBef>
              <a:spcAft>
                <a:spcPts val="0"/>
              </a:spcAft>
              <a:buFont typeface="Wingdings" panose="05000000000000000000" pitchFamily="2" charset="2"/>
              <a:buChar char="ü"/>
              <a:defRPr/>
            </a:pPr>
            <a:r>
              <a:rPr lang="en-US" b="1" dirty="0">
                <a:solidFill>
                  <a:schemeClr val="bg1"/>
                </a:solidFill>
                <a:latin typeface="GE Inspira Sans"/>
              </a:rPr>
              <a:t>17,000 locomotives monitored</a:t>
            </a:r>
          </a:p>
          <a:p>
            <a:pPr marL="285036" indent="-285036" defTabSz="912114" fontAlgn="auto">
              <a:spcBef>
                <a:spcPts val="0"/>
              </a:spcBef>
              <a:spcAft>
                <a:spcPts val="0"/>
              </a:spcAft>
              <a:buFont typeface="Wingdings" panose="05000000000000000000" pitchFamily="2" charset="2"/>
              <a:buChar char="ü"/>
              <a:defRPr/>
            </a:pPr>
            <a:r>
              <a:rPr lang="en-US" b="1" dirty="0">
                <a:solidFill>
                  <a:schemeClr val="bg1"/>
                </a:solidFill>
                <a:latin typeface="GE Inspira Sans"/>
              </a:rPr>
              <a:t>10K IoT Edge Devices</a:t>
            </a:r>
          </a:p>
          <a:p>
            <a:pPr marL="285036" indent="-285036" defTabSz="912114" fontAlgn="auto">
              <a:spcBef>
                <a:spcPts val="0"/>
              </a:spcBef>
              <a:spcAft>
                <a:spcPts val="0"/>
              </a:spcAft>
              <a:buFont typeface="Wingdings" panose="05000000000000000000" pitchFamily="2" charset="2"/>
              <a:buChar char="ü"/>
              <a:defRPr/>
            </a:pPr>
            <a:r>
              <a:rPr lang="en-US" b="1" dirty="0">
                <a:solidFill>
                  <a:schemeClr val="bg1"/>
                </a:solidFill>
                <a:latin typeface="GE Inspira Sans"/>
              </a:rPr>
              <a:t>12,000 Trip Optimizer Systems</a:t>
            </a:r>
          </a:p>
        </p:txBody>
      </p:sp>
      <p:sp>
        <p:nvSpPr>
          <p:cNvPr id="29" name="Rectangle 28">
            <a:extLst>
              <a:ext uri="{FF2B5EF4-FFF2-40B4-BE49-F238E27FC236}">
                <a16:creationId xmlns:a16="http://schemas.microsoft.com/office/drawing/2014/main" id="{986FE302-B31B-4DA6-8199-4574B578B35F}"/>
              </a:ext>
            </a:extLst>
          </p:cNvPr>
          <p:cNvSpPr/>
          <p:nvPr/>
        </p:nvSpPr>
        <p:spPr>
          <a:xfrm>
            <a:off x="4830342" y="3924604"/>
            <a:ext cx="4109260" cy="830997"/>
          </a:xfrm>
          <a:prstGeom prst="rect">
            <a:avLst/>
          </a:prstGeom>
        </p:spPr>
        <p:txBody>
          <a:bodyPr wrap="square">
            <a:spAutoFit/>
          </a:bodyPr>
          <a:lstStyle/>
          <a:p>
            <a:r>
              <a:rPr lang="en-US" sz="2400" b="1" dirty="0">
                <a:solidFill>
                  <a:schemeClr val="bg1"/>
                </a:solidFill>
                <a:latin typeface="Arial"/>
                <a:cs typeface="Arial"/>
              </a:rPr>
              <a:t>Digital Solutions </a:t>
            </a:r>
          </a:p>
          <a:p>
            <a:r>
              <a:rPr lang="en-US" sz="2400" b="1" dirty="0">
                <a:solidFill>
                  <a:schemeClr val="bg1"/>
                </a:solidFill>
                <a:latin typeface="Arial"/>
                <a:cs typeface="Arial"/>
              </a:rPr>
              <a:t>Transport Intelligence</a:t>
            </a:r>
            <a:endParaRPr lang="fr-FR" sz="2400" b="1" dirty="0">
              <a:solidFill>
                <a:schemeClr val="bg1"/>
              </a:solidFill>
            </a:endParaRPr>
          </a:p>
        </p:txBody>
      </p:sp>
    </p:spTree>
    <p:extLst>
      <p:ext uri="{BB962C8B-B14F-4D97-AF65-F5344CB8AC3E}">
        <p14:creationId xmlns:p14="http://schemas.microsoft.com/office/powerpoint/2010/main" val="221676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Image 452">
            <a:extLst>
              <a:ext uri="{FF2B5EF4-FFF2-40B4-BE49-F238E27FC236}">
                <a16:creationId xmlns:a16="http://schemas.microsoft.com/office/drawing/2014/main" id="{6763E9C2-97A9-414E-AF98-765737605DEE}"/>
              </a:ext>
            </a:extLst>
          </p:cNvPr>
          <p:cNvPicPr>
            <a:picLocks noChangeAspect="1"/>
          </p:cNvPicPr>
          <p:nvPr/>
        </p:nvPicPr>
        <p:blipFill rotWithShape="1">
          <a:blip r:embed="rId4"/>
          <a:srcRect l="6715" b="7079"/>
          <a:stretch/>
        </p:blipFill>
        <p:spPr>
          <a:xfrm>
            <a:off x="1277673" y="4018127"/>
            <a:ext cx="7161402" cy="2503234"/>
          </a:xfrm>
          <a:prstGeom prst="rect">
            <a:avLst/>
          </a:prstGeom>
        </p:spPr>
      </p:pic>
      <p:cxnSp>
        <p:nvCxnSpPr>
          <p:cNvPr id="46" name="AutoShape 1182">
            <a:extLst>
              <a:ext uri="{FF2B5EF4-FFF2-40B4-BE49-F238E27FC236}">
                <a16:creationId xmlns:a16="http://schemas.microsoft.com/office/drawing/2014/main" id="{F5DF37DF-2345-4A0B-86FB-08F6A87EC6FB}"/>
              </a:ext>
            </a:extLst>
          </p:cNvPr>
          <p:cNvCxnSpPr>
            <a:cxnSpLocks noChangeShapeType="1"/>
          </p:cNvCxnSpPr>
          <p:nvPr/>
        </p:nvCxnSpPr>
        <p:spPr bwMode="auto">
          <a:xfrm>
            <a:off x="6464021" y="3123294"/>
            <a:ext cx="444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2" name="Text Box 52">
            <a:extLst>
              <a:ext uri="{FF2B5EF4-FFF2-40B4-BE49-F238E27FC236}">
                <a16:creationId xmlns:a16="http://schemas.microsoft.com/office/drawing/2014/main" id="{9FEE8CBA-1FF2-4F88-BE46-B2617D7095C0}"/>
              </a:ext>
            </a:extLst>
          </p:cNvPr>
          <p:cNvSpPr txBox="1">
            <a:spLocks noChangeArrowheads="1"/>
          </p:cNvSpPr>
          <p:nvPr/>
        </p:nvSpPr>
        <p:spPr bwMode="auto">
          <a:xfrm>
            <a:off x="5125441" y="5956489"/>
            <a:ext cx="28994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sz="1200">
                <a:latin typeface="Arial"/>
                <a:ea typeface="Times New Roman"/>
              </a:rPr>
              <a:t>M</a:t>
            </a:r>
            <a:endParaRPr lang="en-GB" sz="1200">
              <a:latin typeface="Times New Roman"/>
              <a:ea typeface="Times New Roman"/>
            </a:endParaRPr>
          </a:p>
        </p:txBody>
      </p:sp>
      <p:sp>
        <p:nvSpPr>
          <p:cNvPr id="104" name="Zone de texte 8240">
            <a:extLst>
              <a:ext uri="{FF2B5EF4-FFF2-40B4-BE49-F238E27FC236}">
                <a16:creationId xmlns:a16="http://schemas.microsoft.com/office/drawing/2014/main" id="{AFAC84F1-38F3-4049-B3E4-D579CD6A0070}"/>
              </a:ext>
            </a:extLst>
          </p:cNvPr>
          <p:cNvSpPr txBox="1"/>
          <p:nvPr/>
        </p:nvSpPr>
        <p:spPr>
          <a:xfrm>
            <a:off x="7540894" y="4279752"/>
            <a:ext cx="553487" cy="2307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a:latin typeface="Times New Roman"/>
                <a:ea typeface="Times New Roman"/>
              </a:rPr>
              <a:t> </a:t>
            </a:r>
          </a:p>
        </p:txBody>
      </p:sp>
      <p:grpSp>
        <p:nvGrpSpPr>
          <p:cNvPr id="151" name="Groupe 150">
            <a:extLst>
              <a:ext uri="{FF2B5EF4-FFF2-40B4-BE49-F238E27FC236}">
                <a16:creationId xmlns:a16="http://schemas.microsoft.com/office/drawing/2014/main" id="{53345714-945C-4492-84E7-F6D0C960EBEB}"/>
              </a:ext>
            </a:extLst>
          </p:cNvPr>
          <p:cNvGrpSpPr/>
          <p:nvPr/>
        </p:nvGrpSpPr>
        <p:grpSpPr>
          <a:xfrm>
            <a:off x="6125402" y="1469608"/>
            <a:ext cx="3153080" cy="1572207"/>
            <a:chOff x="5886969" y="2127482"/>
            <a:chExt cx="3153080" cy="1572207"/>
          </a:xfrm>
        </p:grpSpPr>
        <p:graphicFrame>
          <p:nvGraphicFramePr>
            <p:cNvPr id="152" name="Graphique 151">
              <a:extLst>
                <a:ext uri="{FF2B5EF4-FFF2-40B4-BE49-F238E27FC236}">
                  <a16:creationId xmlns:a16="http://schemas.microsoft.com/office/drawing/2014/main" id="{058BE055-A9FD-4062-AB89-13AF5B451EFD}"/>
                </a:ext>
              </a:extLst>
            </p:cNvPr>
            <p:cNvGraphicFramePr>
              <a:graphicFrameLocks/>
            </p:cNvGraphicFramePr>
            <p:nvPr/>
          </p:nvGraphicFramePr>
          <p:xfrm>
            <a:off x="5886969" y="2508929"/>
            <a:ext cx="3153080" cy="1190760"/>
          </p:xfrm>
          <a:graphic>
            <a:graphicData uri="http://schemas.openxmlformats.org/drawingml/2006/chart">
              <c:chart xmlns:c="http://schemas.openxmlformats.org/drawingml/2006/chart" xmlns:r="http://schemas.openxmlformats.org/officeDocument/2006/relationships" r:id="rId5"/>
            </a:graphicData>
          </a:graphic>
        </p:graphicFrame>
        <p:pic>
          <p:nvPicPr>
            <p:cNvPr id="153" name="Picture 2">
              <a:extLst>
                <a:ext uri="{FF2B5EF4-FFF2-40B4-BE49-F238E27FC236}">
                  <a16:creationId xmlns:a16="http://schemas.microsoft.com/office/drawing/2014/main" id="{9A41D054-AA99-49FF-9E68-C159E6BCC26E}"/>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850396" y="2127482"/>
              <a:ext cx="850805" cy="85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a:extLst>
              <a:ext uri="{FF2B5EF4-FFF2-40B4-BE49-F238E27FC236}">
                <a16:creationId xmlns:a16="http://schemas.microsoft.com/office/drawing/2014/main" id="{7A5DC164-6F81-4E7A-AC0D-3ECC6F8FDA1F}"/>
              </a:ext>
            </a:extLst>
          </p:cNvPr>
          <p:cNvSpPr/>
          <p:nvPr/>
        </p:nvSpPr>
        <p:spPr>
          <a:xfrm>
            <a:off x="7656233" y="4923812"/>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1" name="AutoShape 1182">
            <a:extLst>
              <a:ext uri="{FF2B5EF4-FFF2-40B4-BE49-F238E27FC236}">
                <a16:creationId xmlns:a16="http://schemas.microsoft.com/office/drawing/2014/main" id="{6B8DC345-EC0F-48A1-9772-CB717A6F9C35}"/>
              </a:ext>
            </a:extLst>
          </p:cNvPr>
          <p:cNvCxnSpPr>
            <a:cxnSpLocks noChangeShapeType="1"/>
          </p:cNvCxnSpPr>
          <p:nvPr/>
        </p:nvCxnSpPr>
        <p:spPr bwMode="auto">
          <a:xfrm>
            <a:off x="6616421" y="3772000"/>
            <a:ext cx="444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22" name="Text Box 52">
            <a:extLst>
              <a:ext uri="{FF2B5EF4-FFF2-40B4-BE49-F238E27FC236}">
                <a16:creationId xmlns:a16="http://schemas.microsoft.com/office/drawing/2014/main" id="{55104C24-0A0D-4FD5-A2CF-F311577FAC4F}"/>
              </a:ext>
            </a:extLst>
          </p:cNvPr>
          <p:cNvSpPr txBox="1">
            <a:spLocks noChangeArrowheads="1"/>
          </p:cNvSpPr>
          <p:nvPr/>
        </p:nvSpPr>
        <p:spPr bwMode="auto">
          <a:xfrm>
            <a:off x="5277841" y="6108890"/>
            <a:ext cx="28994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sz="1200">
                <a:latin typeface="Arial"/>
                <a:ea typeface="Times New Roman"/>
              </a:rPr>
              <a:t>M</a:t>
            </a:r>
            <a:endParaRPr lang="en-GB" sz="1200">
              <a:latin typeface="Times New Roman"/>
              <a:ea typeface="Times New Roman"/>
            </a:endParaRPr>
          </a:p>
        </p:txBody>
      </p:sp>
      <p:sp>
        <p:nvSpPr>
          <p:cNvPr id="323" name="Zone de texte 208">
            <a:extLst>
              <a:ext uri="{FF2B5EF4-FFF2-40B4-BE49-F238E27FC236}">
                <a16:creationId xmlns:a16="http://schemas.microsoft.com/office/drawing/2014/main" id="{C42E1815-4240-4C60-A99E-BC810E59AF8B}"/>
              </a:ext>
            </a:extLst>
          </p:cNvPr>
          <p:cNvSpPr txBox="1">
            <a:spLocks/>
          </p:cNvSpPr>
          <p:nvPr/>
        </p:nvSpPr>
        <p:spPr bwMode="auto">
          <a:xfrm flipH="1">
            <a:off x="1516254" y="5748394"/>
            <a:ext cx="5333131" cy="196618"/>
          </a:xfrm>
          <a:prstGeom prst="rect">
            <a:avLst/>
          </a:prstGeom>
          <a:solidFill>
            <a:schemeClr val="bg1"/>
          </a:solidFill>
          <a:ln w="12700">
            <a:solidFill>
              <a:schemeClr val="tx1"/>
            </a:solidFill>
          </a:ln>
          <a:effectLst/>
        </p:spPr>
        <p:txBody>
          <a:bodyPr lIns="36000" tIns="0" rIns="36000" bIns="0" anchor="ctr"/>
          <a:lstStyle/>
          <a:p>
            <a:r>
              <a:rPr lang="en-GB" sz="1200">
                <a:latin typeface="Arial"/>
                <a:ea typeface="Times New Roman"/>
              </a:rPr>
              <a:t>TCMS</a:t>
            </a:r>
            <a:endParaRPr lang="en-GB" sz="1200">
              <a:latin typeface="Times New Roman"/>
              <a:ea typeface="Times New Roman"/>
            </a:endParaRPr>
          </a:p>
        </p:txBody>
      </p:sp>
      <p:cxnSp>
        <p:nvCxnSpPr>
          <p:cNvPr id="324" name="Line 162">
            <a:extLst>
              <a:ext uri="{FF2B5EF4-FFF2-40B4-BE49-F238E27FC236}">
                <a16:creationId xmlns:a16="http://schemas.microsoft.com/office/drawing/2014/main" id="{DBD645CA-6363-46E6-8467-9C8DDE65E58C}"/>
              </a:ext>
            </a:extLst>
          </p:cNvPr>
          <p:cNvCxnSpPr>
            <a:cxnSpLocks/>
          </p:cNvCxnSpPr>
          <p:nvPr/>
        </p:nvCxnSpPr>
        <p:spPr bwMode="auto">
          <a:xfrm>
            <a:off x="5358017" y="5253709"/>
            <a:ext cx="2344" cy="1030616"/>
          </a:xfrm>
          <a:prstGeom prst="line">
            <a:avLst/>
          </a:prstGeom>
          <a:noFill/>
          <a:ln w="9525">
            <a:solidFill>
              <a:schemeClr val="tx1"/>
            </a:solidFill>
            <a:round/>
            <a:headEnd type="oval"/>
            <a:tailEnd/>
          </a:ln>
          <a:extLst>
            <a:ext uri="{909E8E84-426E-40DD-AFC4-6F175D3DCCD1}">
              <a14:hiddenFill xmlns:a14="http://schemas.microsoft.com/office/drawing/2010/main">
                <a:noFill/>
              </a14:hiddenFill>
            </a:ext>
          </a:extLst>
        </p:spPr>
      </p:cxnSp>
      <p:sp>
        <p:nvSpPr>
          <p:cNvPr id="325" name="Rectangle 324">
            <a:extLst>
              <a:ext uri="{FF2B5EF4-FFF2-40B4-BE49-F238E27FC236}">
                <a16:creationId xmlns:a16="http://schemas.microsoft.com/office/drawing/2014/main" id="{8248E25F-A874-488E-8824-48962DF5829C}"/>
              </a:ext>
            </a:extLst>
          </p:cNvPr>
          <p:cNvSpPr>
            <a:spLocks noChangeArrowheads="1"/>
          </p:cNvSpPr>
          <p:nvPr/>
        </p:nvSpPr>
        <p:spPr bwMode="auto">
          <a:xfrm flipH="1">
            <a:off x="4970120" y="5151869"/>
            <a:ext cx="172085" cy="9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326" name="Rectangle 325">
            <a:extLst>
              <a:ext uri="{FF2B5EF4-FFF2-40B4-BE49-F238E27FC236}">
                <a16:creationId xmlns:a16="http://schemas.microsoft.com/office/drawing/2014/main" id="{67A3F008-863A-4743-BF07-4E7883A6E5DB}"/>
              </a:ext>
            </a:extLst>
          </p:cNvPr>
          <p:cNvSpPr>
            <a:spLocks noChangeArrowheads="1"/>
          </p:cNvSpPr>
          <p:nvPr/>
        </p:nvSpPr>
        <p:spPr bwMode="auto">
          <a:xfrm flipH="1">
            <a:off x="4970120" y="5089004"/>
            <a:ext cx="172085" cy="7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cxnSp>
        <p:nvCxnSpPr>
          <p:cNvPr id="327" name="Line 8">
            <a:extLst>
              <a:ext uri="{FF2B5EF4-FFF2-40B4-BE49-F238E27FC236}">
                <a16:creationId xmlns:a16="http://schemas.microsoft.com/office/drawing/2014/main" id="{F73B526D-4967-474E-8613-A247912A60FB}"/>
              </a:ext>
            </a:extLst>
          </p:cNvPr>
          <p:cNvCxnSpPr/>
          <p:nvPr/>
        </p:nvCxnSpPr>
        <p:spPr bwMode="auto">
          <a:xfrm>
            <a:off x="3295434" y="3933356"/>
            <a:ext cx="3153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8" name="Line 9">
            <a:extLst>
              <a:ext uri="{FF2B5EF4-FFF2-40B4-BE49-F238E27FC236}">
                <a16:creationId xmlns:a16="http://schemas.microsoft.com/office/drawing/2014/main" id="{2ED67FF3-A3CB-45F1-9286-2F2DA20134FA}"/>
              </a:ext>
            </a:extLst>
          </p:cNvPr>
          <p:cNvCxnSpPr/>
          <p:nvPr/>
        </p:nvCxnSpPr>
        <p:spPr bwMode="auto">
          <a:xfrm>
            <a:off x="3415571" y="3932639"/>
            <a:ext cx="117991" cy="1500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9" name="Line 10">
            <a:extLst>
              <a:ext uri="{FF2B5EF4-FFF2-40B4-BE49-F238E27FC236}">
                <a16:creationId xmlns:a16="http://schemas.microsoft.com/office/drawing/2014/main" id="{C45387D4-C1CB-4060-8222-A193B1F57402}"/>
              </a:ext>
            </a:extLst>
          </p:cNvPr>
          <p:cNvCxnSpPr/>
          <p:nvPr/>
        </p:nvCxnSpPr>
        <p:spPr bwMode="auto">
          <a:xfrm flipH="1">
            <a:off x="3430144" y="4086185"/>
            <a:ext cx="117991" cy="1105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31" name="Groupe 330">
            <a:extLst>
              <a:ext uri="{FF2B5EF4-FFF2-40B4-BE49-F238E27FC236}">
                <a16:creationId xmlns:a16="http://schemas.microsoft.com/office/drawing/2014/main" id="{4236DB07-E589-4F29-AA6F-4FBC2DF5CC64}"/>
              </a:ext>
            </a:extLst>
          </p:cNvPr>
          <p:cNvGrpSpPr/>
          <p:nvPr/>
        </p:nvGrpSpPr>
        <p:grpSpPr>
          <a:xfrm flipH="1">
            <a:off x="4216810" y="4921872"/>
            <a:ext cx="663374" cy="614608"/>
            <a:chOff x="5029014" y="2859782"/>
            <a:chExt cx="663374" cy="614608"/>
          </a:xfrm>
        </p:grpSpPr>
        <p:sp>
          <p:nvSpPr>
            <p:cNvPr id="332" name="Rectangle 331">
              <a:extLst>
                <a:ext uri="{FF2B5EF4-FFF2-40B4-BE49-F238E27FC236}">
                  <a16:creationId xmlns:a16="http://schemas.microsoft.com/office/drawing/2014/main" id="{B57AD1B7-E076-4682-B579-27E4CD662F13}"/>
                </a:ext>
              </a:extLst>
            </p:cNvPr>
            <p:cNvSpPr/>
            <p:nvPr/>
          </p:nvSpPr>
          <p:spPr>
            <a:xfrm flipH="1">
              <a:off x="5029014" y="2859782"/>
              <a:ext cx="663374" cy="6146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200">
                  <a:latin typeface="Times New Roman"/>
                  <a:ea typeface="Times New Roman"/>
                </a:rPr>
                <a:t> </a:t>
              </a:r>
            </a:p>
          </p:txBody>
        </p:sp>
        <p:cxnSp>
          <p:nvCxnSpPr>
            <p:cNvPr id="333" name="Connecteur droit 332">
              <a:extLst>
                <a:ext uri="{FF2B5EF4-FFF2-40B4-BE49-F238E27FC236}">
                  <a16:creationId xmlns:a16="http://schemas.microsoft.com/office/drawing/2014/main" id="{02D00CB3-F294-4527-9347-039409FF6E44}"/>
                </a:ext>
              </a:extLst>
            </p:cNvPr>
            <p:cNvCxnSpPr/>
            <p:nvPr/>
          </p:nvCxnSpPr>
          <p:spPr>
            <a:xfrm flipH="1" flipV="1">
              <a:off x="5029014" y="2859782"/>
              <a:ext cx="663374" cy="614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4" name="ZoneTexte 4">
            <a:extLst>
              <a:ext uri="{FF2B5EF4-FFF2-40B4-BE49-F238E27FC236}">
                <a16:creationId xmlns:a16="http://schemas.microsoft.com/office/drawing/2014/main" id="{49084DA2-EA81-4F73-8E85-19B8583932CF}"/>
              </a:ext>
            </a:extLst>
          </p:cNvPr>
          <p:cNvSpPr txBox="1">
            <a:spLocks noChangeArrowheads="1"/>
          </p:cNvSpPr>
          <p:nvPr/>
        </p:nvSpPr>
        <p:spPr bwMode="auto">
          <a:xfrm>
            <a:off x="4273731" y="4889609"/>
            <a:ext cx="462956"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sz="1600" b="1">
                <a:solidFill>
                  <a:srgbClr val="000000"/>
                </a:solidFill>
                <a:latin typeface="Times New Roman"/>
                <a:ea typeface="Times New Roman"/>
                <a:sym typeface="Symbol"/>
              </a:rPr>
              <a:t></a:t>
            </a:r>
            <a:endParaRPr lang="en-GB" sz="1200">
              <a:latin typeface="Times New Roman"/>
              <a:ea typeface="Times New Roman"/>
            </a:endParaRPr>
          </a:p>
        </p:txBody>
      </p:sp>
      <p:sp>
        <p:nvSpPr>
          <p:cNvPr id="335" name="ZoneTexte 230">
            <a:extLst>
              <a:ext uri="{FF2B5EF4-FFF2-40B4-BE49-F238E27FC236}">
                <a16:creationId xmlns:a16="http://schemas.microsoft.com/office/drawing/2014/main" id="{966E5A43-2471-4D91-891D-7FB4567A164F}"/>
              </a:ext>
            </a:extLst>
          </p:cNvPr>
          <p:cNvSpPr txBox="1">
            <a:spLocks noChangeArrowheads="1"/>
          </p:cNvSpPr>
          <p:nvPr/>
        </p:nvSpPr>
        <p:spPr bwMode="auto">
          <a:xfrm>
            <a:off x="4392307" y="5209904"/>
            <a:ext cx="46209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sz="1600" b="1">
                <a:latin typeface="Times New Roman"/>
                <a:ea typeface="Times New Roman"/>
              </a:rPr>
              <a:t>=</a:t>
            </a:r>
            <a:endParaRPr lang="en-GB" sz="1200">
              <a:latin typeface="Times New Roman"/>
              <a:ea typeface="Times New Roman"/>
            </a:endParaRPr>
          </a:p>
        </p:txBody>
      </p:sp>
      <p:sp>
        <p:nvSpPr>
          <p:cNvPr id="336" name="Rectangle 335">
            <a:extLst>
              <a:ext uri="{FF2B5EF4-FFF2-40B4-BE49-F238E27FC236}">
                <a16:creationId xmlns:a16="http://schemas.microsoft.com/office/drawing/2014/main" id="{0FE720DE-CE42-40CE-911B-3BDE2BC53F35}"/>
              </a:ext>
            </a:extLst>
          </p:cNvPr>
          <p:cNvSpPr>
            <a:spLocks noChangeArrowheads="1"/>
          </p:cNvSpPr>
          <p:nvPr/>
        </p:nvSpPr>
        <p:spPr bwMode="auto">
          <a:xfrm flipH="1">
            <a:off x="3270503" y="4861278"/>
            <a:ext cx="321137" cy="24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338" name="Rectangle 337">
            <a:extLst>
              <a:ext uri="{FF2B5EF4-FFF2-40B4-BE49-F238E27FC236}">
                <a16:creationId xmlns:a16="http://schemas.microsoft.com/office/drawing/2014/main" id="{418D6BE2-E904-4B86-A23B-5353406B2F1E}"/>
              </a:ext>
            </a:extLst>
          </p:cNvPr>
          <p:cNvSpPr>
            <a:spLocks noChangeArrowheads="1"/>
          </p:cNvSpPr>
          <p:nvPr/>
        </p:nvSpPr>
        <p:spPr bwMode="auto">
          <a:xfrm flipH="1">
            <a:off x="3471825" y="4861278"/>
            <a:ext cx="321137" cy="24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339" name="Rectangle 338">
            <a:extLst>
              <a:ext uri="{FF2B5EF4-FFF2-40B4-BE49-F238E27FC236}">
                <a16:creationId xmlns:a16="http://schemas.microsoft.com/office/drawing/2014/main" id="{9ED6BCA0-BA9F-41EE-829F-F0E6288B5B0E}"/>
              </a:ext>
            </a:extLst>
          </p:cNvPr>
          <p:cNvSpPr>
            <a:spLocks noChangeArrowheads="1"/>
          </p:cNvSpPr>
          <p:nvPr/>
        </p:nvSpPr>
        <p:spPr bwMode="auto">
          <a:xfrm>
            <a:off x="3392237" y="5015845"/>
            <a:ext cx="73247" cy="456843"/>
          </a:xfrm>
          <a:prstGeom prst="rect">
            <a:avLst/>
          </a:prstGeom>
          <a:solidFill>
            <a:schemeClr val="bg1"/>
          </a:solidFill>
          <a:ln w="9525">
            <a:solidFill>
              <a:schemeClr val="tx1"/>
            </a:solidFill>
            <a:miter lim="800000"/>
            <a:headEnd/>
            <a:tailEnd/>
          </a:ln>
        </p:spPr>
        <p:txBody>
          <a:bodyPr wrap="square" anchor="ctr"/>
          <a:lstStyle/>
          <a:p>
            <a:r>
              <a:rPr lang="en-GB" sz="1200">
                <a:latin typeface="Times New Roman"/>
                <a:ea typeface="Times New Roman"/>
              </a:rPr>
              <a:t> </a:t>
            </a:r>
          </a:p>
        </p:txBody>
      </p:sp>
      <p:cxnSp>
        <p:nvCxnSpPr>
          <p:cNvPr id="340" name="Line 18">
            <a:extLst>
              <a:ext uri="{FF2B5EF4-FFF2-40B4-BE49-F238E27FC236}">
                <a16:creationId xmlns:a16="http://schemas.microsoft.com/office/drawing/2014/main" id="{60FA1095-51B5-429D-B47A-DC0512BC20A8}"/>
              </a:ext>
            </a:extLst>
          </p:cNvPr>
          <p:cNvCxnSpPr/>
          <p:nvPr/>
        </p:nvCxnSpPr>
        <p:spPr bwMode="auto">
          <a:xfrm>
            <a:off x="3374777" y="5017382"/>
            <a:ext cx="0" cy="457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1" name="Rectangle 340">
            <a:extLst>
              <a:ext uri="{FF2B5EF4-FFF2-40B4-BE49-F238E27FC236}">
                <a16:creationId xmlns:a16="http://schemas.microsoft.com/office/drawing/2014/main" id="{544346E4-039E-44F2-97E0-A59EDFBE6B4E}"/>
              </a:ext>
            </a:extLst>
          </p:cNvPr>
          <p:cNvSpPr>
            <a:spLocks noChangeArrowheads="1"/>
          </p:cNvSpPr>
          <p:nvPr/>
        </p:nvSpPr>
        <p:spPr bwMode="auto">
          <a:xfrm>
            <a:off x="3285588" y="5015845"/>
            <a:ext cx="73247" cy="456843"/>
          </a:xfrm>
          <a:prstGeom prst="rect">
            <a:avLst/>
          </a:prstGeom>
          <a:solidFill>
            <a:schemeClr val="bg1"/>
          </a:solidFill>
          <a:ln w="9525">
            <a:solidFill>
              <a:schemeClr val="tx1"/>
            </a:solidFill>
            <a:miter lim="800000"/>
            <a:headEnd/>
            <a:tailEnd/>
          </a:ln>
        </p:spPr>
        <p:txBody>
          <a:bodyPr wrap="square" anchor="ctr"/>
          <a:lstStyle/>
          <a:p>
            <a:r>
              <a:rPr lang="en-GB" sz="1200">
                <a:latin typeface="Times New Roman"/>
                <a:ea typeface="Times New Roman"/>
              </a:rPr>
              <a:t> </a:t>
            </a:r>
          </a:p>
        </p:txBody>
      </p:sp>
      <p:cxnSp>
        <p:nvCxnSpPr>
          <p:cNvPr id="342" name="Line 18">
            <a:extLst>
              <a:ext uri="{FF2B5EF4-FFF2-40B4-BE49-F238E27FC236}">
                <a16:creationId xmlns:a16="http://schemas.microsoft.com/office/drawing/2014/main" id="{08475B82-4A88-44B9-BE5E-BAD9F397C47A}"/>
              </a:ext>
            </a:extLst>
          </p:cNvPr>
          <p:cNvCxnSpPr/>
          <p:nvPr/>
        </p:nvCxnSpPr>
        <p:spPr bwMode="auto">
          <a:xfrm>
            <a:off x="3484376" y="5017382"/>
            <a:ext cx="0" cy="457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3" name="Zone de texte 15309">
            <a:extLst>
              <a:ext uri="{FF2B5EF4-FFF2-40B4-BE49-F238E27FC236}">
                <a16:creationId xmlns:a16="http://schemas.microsoft.com/office/drawing/2014/main" id="{4C46B27B-F2AB-442E-A3E4-660F5FC0BDD4}"/>
              </a:ext>
            </a:extLst>
          </p:cNvPr>
          <p:cNvSpPr txBox="1"/>
          <p:nvPr/>
        </p:nvSpPr>
        <p:spPr>
          <a:xfrm>
            <a:off x="4048050" y="4720113"/>
            <a:ext cx="1100560" cy="165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900" dirty="0">
                <a:latin typeface="Arial"/>
                <a:ea typeface="Times New Roman"/>
              </a:rPr>
              <a:t>Traction inverter</a:t>
            </a:r>
            <a:endParaRPr lang="en-GB" sz="1200" dirty="0">
              <a:latin typeface="Times New Roman"/>
              <a:ea typeface="Times New Roman"/>
            </a:endParaRPr>
          </a:p>
        </p:txBody>
      </p:sp>
      <p:cxnSp>
        <p:nvCxnSpPr>
          <p:cNvPr id="344" name="Line 22">
            <a:extLst>
              <a:ext uri="{FF2B5EF4-FFF2-40B4-BE49-F238E27FC236}">
                <a16:creationId xmlns:a16="http://schemas.microsoft.com/office/drawing/2014/main" id="{81BA0D2A-557F-4876-B5B5-BE788978E95A}"/>
              </a:ext>
            </a:extLst>
          </p:cNvPr>
          <p:cNvCxnSpPr>
            <a:cxnSpLocks/>
          </p:cNvCxnSpPr>
          <p:nvPr/>
        </p:nvCxnSpPr>
        <p:spPr bwMode="auto">
          <a:xfrm>
            <a:off x="3426479" y="4196727"/>
            <a:ext cx="0" cy="814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5" name="Line 162">
            <a:extLst>
              <a:ext uri="{FF2B5EF4-FFF2-40B4-BE49-F238E27FC236}">
                <a16:creationId xmlns:a16="http://schemas.microsoft.com/office/drawing/2014/main" id="{04228293-96E4-427B-9694-F9DDAFCEFCC5}"/>
              </a:ext>
            </a:extLst>
          </p:cNvPr>
          <p:cNvCxnSpPr>
            <a:cxnSpLocks/>
          </p:cNvCxnSpPr>
          <p:nvPr/>
        </p:nvCxnSpPr>
        <p:spPr bwMode="auto">
          <a:xfrm>
            <a:off x="4875469" y="5253711"/>
            <a:ext cx="8668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46" name="Groupe 345">
            <a:extLst>
              <a:ext uri="{FF2B5EF4-FFF2-40B4-BE49-F238E27FC236}">
                <a16:creationId xmlns:a16="http://schemas.microsoft.com/office/drawing/2014/main" id="{8819E794-88B3-4B8B-A42C-D3A002F0BE68}"/>
              </a:ext>
            </a:extLst>
          </p:cNvPr>
          <p:cNvGrpSpPr/>
          <p:nvPr/>
        </p:nvGrpSpPr>
        <p:grpSpPr>
          <a:xfrm>
            <a:off x="5842906" y="5192648"/>
            <a:ext cx="139254" cy="106382"/>
            <a:chOff x="3218840" y="2735848"/>
            <a:chExt cx="139254" cy="62239"/>
          </a:xfrm>
        </p:grpSpPr>
        <p:cxnSp>
          <p:nvCxnSpPr>
            <p:cNvPr id="347" name="Connecteur : en angle 346">
              <a:extLst>
                <a:ext uri="{FF2B5EF4-FFF2-40B4-BE49-F238E27FC236}">
                  <a16:creationId xmlns:a16="http://schemas.microsoft.com/office/drawing/2014/main" id="{68256627-68F7-4A00-A92C-DFD9C10C58D6}"/>
                </a:ext>
              </a:extLst>
            </p:cNvPr>
            <p:cNvCxnSpPr>
              <a:cxnSpLocks/>
            </p:cNvCxnSpPr>
            <p:nvPr/>
          </p:nvCxnSpPr>
          <p:spPr>
            <a:xfrm flipV="1">
              <a:off x="3218840" y="2735851"/>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Connecteur : en angle 347">
              <a:extLst>
                <a:ext uri="{FF2B5EF4-FFF2-40B4-BE49-F238E27FC236}">
                  <a16:creationId xmlns:a16="http://schemas.microsoft.com/office/drawing/2014/main" id="{A5F75392-3E34-462B-B26F-BC2D2C77495E}"/>
                </a:ext>
              </a:extLst>
            </p:cNvPr>
            <p:cNvCxnSpPr>
              <a:cxnSpLocks/>
            </p:cNvCxnSpPr>
            <p:nvPr/>
          </p:nvCxnSpPr>
          <p:spPr>
            <a:xfrm flipH="1" flipV="1">
              <a:off x="3286086" y="2735848"/>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 name="Groupe 348">
            <a:extLst>
              <a:ext uri="{FF2B5EF4-FFF2-40B4-BE49-F238E27FC236}">
                <a16:creationId xmlns:a16="http://schemas.microsoft.com/office/drawing/2014/main" id="{91C458D0-CA82-4A7C-8504-3B71711FF472}"/>
              </a:ext>
            </a:extLst>
          </p:cNvPr>
          <p:cNvGrpSpPr/>
          <p:nvPr/>
        </p:nvGrpSpPr>
        <p:grpSpPr>
          <a:xfrm>
            <a:off x="5962012" y="5192652"/>
            <a:ext cx="139254" cy="106377"/>
            <a:chOff x="3218840" y="2735850"/>
            <a:chExt cx="139254" cy="62236"/>
          </a:xfrm>
        </p:grpSpPr>
        <p:cxnSp>
          <p:nvCxnSpPr>
            <p:cNvPr id="350" name="Connecteur : en angle 349">
              <a:extLst>
                <a:ext uri="{FF2B5EF4-FFF2-40B4-BE49-F238E27FC236}">
                  <a16:creationId xmlns:a16="http://schemas.microsoft.com/office/drawing/2014/main" id="{FAE38882-AA6E-4570-B3BE-9797E7CA42C6}"/>
                </a:ext>
              </a:extLst>
            </p:cNvPr>
            <p:cNvCxnSpPr>
              <a:cxnSpLocks/>
            </p:cNvCxnSpPr>
            <p:nvPr/>
          </p:nvCxnSpPr>
          <p:spPr>
            <a:xfrm flipV="1">
              <a:off x="3218840" y="2735850"/>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Connecteur : en angle 350">
              <a:extLst>
                <a:ext uri="{FF2B5EF4-FFF2-40B4-BE49-F238E27FC236}">
                  <a16:creationId xmlns:a16="http://schemas.microsoft.com/office/drawing/2014/main" id="{262FCB3C-5602-4AF9-9281-3A023EED592B}"/>
                </a:ext>
              </a:extLst>
            </p:cNvPr>
            <p:cNvCxnSpPr>
              <a:cxnSpLocks/>
            </p:cNvCxnSpPr>
            <p:nvPr/>
          </p:nvCxnSpPr>
          <p:spPr>
            <a:xfrm flipH="1" flipV="1">
              <a:off x="3286086" y="2735850"/>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2" name="Groupe 351">
            <a:extLst>
              <a:ext uri="{FF2B5EF4-FFF2-40B4-BE49-F238E27FC236}">
                <a16:creationId xmlns:a16="http://schemas.microsoft.com/office/drawing/2014/main" id="{C0810C5D-16D5-43AE-BE21-FAF8D9AB6BC0}"/>
              </a:ext>
            </a:extLst>
          </p:cNvPr>
          <p:cNvGrpSpPr/>
          <p:nvPr/>
        </p:nvGrpSpPr>
        <p:grpSpPr>
          <a:xfrm>
            <a:off x="6080887" y="5192652"/>
            <a:ext cx="139254" cy="106377"/>
            <a:chOff x="3218840" y="2735850"/>
            <a:chExt cx="139254" cy="62236"/>
          </a:xfrm>
        </p:grpSpPr>
        <p:cxnSp>
          <p:nvCxnSpPr>
            <p:cNvPr id="353" name="Connecteur : en angle 352">
              <a:extLst>
                <a:ext uri="{FF2B5EF4-FFF2-40B4-BE49-F238E27FC236}">
                  <a16:creationId xmlns:a16="http://schemas.microsoft.com/office/drawing/2014/main" id="{D1813FA9-5D89-4025-826A-1DA83E09C858}"/>
                </a:ext>
              </a:extLst>
            </p:cNvPr>
            <p:cNvCxnSpPr>
              <a:cxnSpLocks/>
            </p:cNvCxnSpPr>
            <p:nvPr/>
          </p:nvCxnSpPr>
          <p:spPr>
            <a:xfrm flipV="1">
              <a:off x="3218840" y="2735850"/>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Connecteur : en angle 353">
              <a:extLst>
                <a:ext uri="{FF2B5EF4-FFF2-40B4-BE49-F238E27FC236}">
                  <a16:creationId xmlns:a16="http://schemas.microsoft.com/office/drawing/2014/main" id="{863B2049-F21E-4D4B-B9C6-411AC99B74F2}"/>
                </a:ext>
              </a:extLst>
            </p:cNvPr>
            <p:cNvCxnSpPr>
              <a:cxnSpLocks/>
            </p:cNvCxnSpPr>
            <p:nvPr/>
          </p:nvCxnSpPr>
          <p:spPr>
            <a:xfrm flipH="1" flipV="1">
              <a:off x="3286086" y="2735850"/>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5" name="Groupe 354">
            <a:extLst>
              <a:ext uri="{FF2B5EF4-FFF2-40B4-BE49-F238E27FC236}">
                <a16:creationId xmlns:a16="http://schemas.microsoft.com/office/drawing/2014/main" id="{3D920B29-3EEF-4A23-A765-7AA6C67B2726}"/>
              </a:ext>
            </a:extLst>
          </p:cNvPr>
          <p:cNvGrpSpPr/>
          <p:nvPr/>
        </p:nvGrpSpPr>
        <p:grpSpPr>
          <a:xfrm>
            <a:off x="6195803" y="5192652"/>
            <a:ext cx="139254" cy="106377"/>
            <a:chOff x="3218840" y="2735850"/>
            <a:chExt cx="139254" cy="62236"/>
          </a:xfrm>
        </p:grpSpPr>
        <p:cxnSp>
          <p:nvCxnSpPr>
            <p:cNvPr id="356" name="Connecteur : en angle 355">
              <a:extLst>
                <a:ext uri="{FF2B5EF4-FFF2-40B4-BE49-F238E27FC236}">
                  <a16:creationId xmlns:a16="http://schemas.microsoft.com/office/drawing/2014/main" id="{83D98F2B-A5F2-464D-A04A-1E6C170851C1}"/>
                </a:ext>
              </a:extLst>
            </p:cNvPr>
            <p:cNvCxnSpPr>
              <a:cxnSpLocks/>
            </p:cNvCxnSpPr>
            <p:nvPr/>
          </p:nvCxnSpPr>
          <p:spPr>
            <a:xfrm flipV="1">
              <a:off x="3218840" y="2735850"/>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Connecteur : en angle 356">
              <a:extLst>
                <a:ext uri="{FF2B5EF4-FFF2-40B4-BE49-F238E27FC236}">
                  <a16:creationId xmlns:a16="http://schemas.microsoft.com/office/drawing/2014/main" id="{E7CE0E60-19D3-463E-ACBD-D8886A6F6647}"/>
                </a:ext>
              </a:extLst>
            </p:cNvPr>
            <p:cNvCxnSpPr>
              <a:cxnSpLocks/>
            </p:cNvCxnSpPr>
            <p:nvPr/>
          </p:nvCxnSpPr>
          <p:spPr>
            <a:xfrm flipH="1" flipV="1">
              <a:off x="3286086" y="2735850"/>
              <a:ext cx="72008" cy="6223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8" name="Rectangle 357">
            <a:extLst>
              <a:ext uri="{FF2B5EF4-FFF2-40B4-BE49-F238E27FC236}">
                <a16:creationId xmlns:a16="http://schemas.microsoft.com/office/drawing/2014/main" id="{21F0DAD4-755F-4E37-BAB8-FBACE9A9E968}"/>
              </a:ext>
            </a:extLst>
          </p:cNvPr>
          <p:cNvSpPr/>
          <p:nvPr/>
        </p:nvSpPr>
        <p:spPr>
          <a:xfrm>
            <a:off x="5742303" y="4967171"/>
            <a:ext cx="663374" cy="53856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200">
                <a:latin typeface="Times New Roman"/>
                <a:ea typeface="Times New Roman"/>
              </a:rPr>
              <a:t> </a:t>
            </a:r>
          </a:p>
        </p:txBody>
      </p:sp>
      <p:sp>
        <p:nvSpPr>
          <p:cNvPr id="359" name="Zone de texte 15309">
            <a:extLst>
              <a:ext uri="{FF2B5EF4-FFF2-40B4-BE49-F238E27FC236}">
                <a16:creationId xmlns:a16="http://schemas.microsoft.com/office/drawing/2014/main" id="{5903F6E2-6938-4F7A-842A-658C6296E8C2}"/>
              </a:ext>
            </a:extLst>
          </p:cNvPr>
          <p:cNvSpPr txBox="1"/>
          <p:nvPr/>
        </p:nvSpPr>
        <p:spPr>
          <a:xfrm>
            <a:off x="5524101" y="4747595"/>
            <a:ext cx="1100560" cy="295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900" dirty="0">
                <a:latin typeface="Arial"/>
                <a:ea typeface="Times New Roman"/>
              </a:rPr>
              <a:t>Rheostatic brake</a:t>
            </a:r>
            <a:endParaRPr lang="en-GB" sz="1200" dirty="0">
              <a:latin typeface="Times New Roman"/>
              <a:ea typeface="Times New Roman"/>
            </a:endParaRPr>
          </a:p>
        </p:txBody>
      </p:sp>
      <p:pic>
        <p:nvPicPr>
          <p:cNvPr id="360" name="Image 359">
            <a:extLst>
              <a:ext uri="{FF2B5EF4-FFF2-40B4-BE49-F238E27FC236}">
                <a16:creationId xmlns:a16="http://schemas.microsoft.com/office/drawing/2014/main" id="{6046F625-4353-492A-B55B-AA59844425E7}"/>
              </a:ext>
            </a:extLst>
          </p:cNvPr>
          <p:cNvPicPr>
            <a:picLocks noChangeAspect="1"/>
          </p:cNvPicPr>
          <p:nvPr/>
        </p:nvPicPr>
        <p:blipFill rotWithShape="1">
          <a:blip r:embed="rId8"/>
          <a:srcRect l="29683" t="34835" r="30099" b="29209"/>
          <a:stretch/>
        </p:blipFill>
        <p:spPr>
          <a:xfrm>
            <a:off x="5094707" y="6003707"/>
            <a:ext cx="528193" cy="507413"/>
          </a:xfrm>
          <a:prstGeom prst="rect">
            <a:avLst/>
          </a:prstGeom>
        </p:spPr>
      </p:pic>
      <p:grpSp>
        <p:nvGrpSpPr>
          <p:cNvPr id="361" name="Groupe 360">
            <a:extLst>
              <a:ext uri="{FF2B5EF4-FFF2-40B4-BE49-F238E27FC236}">
                <a16:creationId xmlns:a16="http://schemas.microsoft.com/office/drawing/2014/main" id="{1E4CFD5A-AA1C-4C77-9E0A-C84B913ACCF3}"/>
              </a:ext>
            </a:extLst>
          </p:cNvPr>
          <p:cNvGrpSpPr/>
          <p:nvPr/>
        </p:nvGrpSpPr>
        <p:grpSpPr>
          <a:xfrm flipH="1">
            <a:off x="2160165" y="4819202"/>
            <a:ext cx="1188132" cy="612173"/>
            <a:chOff x="1380206" y="3755138"/>
            <a:chExt cx="1188132" cy="612173"/>
          </a:xfrm>
        </p:grpSpPr>
        <p:cxnSp>
          <p:nvCxnSpPr>
            <p:cNvPr id="362" name="Line 25">
              <a:extLst>
                <a:ext uri="{FF2B5EF4-FFF2-40B4-BE49-F238E27FC236}">
                  <a16:creationId xmlns:a16="http://schemas.microsoft.com/office/drawing/2014/main" id="{9044BC70-7938-427A-8386-B4721FA24600}"/>
                </a:ext>
              </a:extLst>
            </p:cNvPr>
            <p:cNvCxnSpPr>
              <a:cxnSpLocks/>
            </p:cNvCxnSpPr>
            <p:nvPr/>
          </p:nvCxnSpPr>
          <p:spPr bwMode="auto">
            <a:xfrm>
              <a:off x="1441497" y="4186798"/>
              <a:ext cx="3328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63" name="Zone de texte 15309">
              <a:extLst>
                <a:ext uri="{FF2B5EF4-FFF2-40B4-BE49-F238E27FC236}">
                  <a16:creationId xmlns:a16="http://schemas.microsoft.com/office/drawing/2014/main" id="{CA8F2D01-9200-44B3-AF0E-DC76E656DAFD}"/>
                </a:ext>
              </a:extLst>
            </p:cNvPr>
            <p:cNvSpPr txBox="1"/>
            <p:nvPr/>
          </p:nvSpPr>
          <p:spPr>
            <a:xfrm>
              <a:off x="1380206" y="3755138"/>
              <a:ext cx="1100560" cy="165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900">
                  <a:latin typeface="Arial"/>
                  <a:ea typeface="Times New Roman"/>
                </a:rPr>
                <a:t>Auxiliary inverter</a:t>
              </a:r>
              <a:endParaRPr lang="en-GB" sz="1200">
                <a:latin typeface="Times New Roman"/>
                <a:ea typeface="Times New Roman"/>
              </a:endParaRPr>
            </a:p>
          </p:txBody>
        </p:sp>
        <p:sp>
          <p:nvSpPr>
            <p:cNvPr id="364" name="Rectangle 363">
              <a:extLst>
                <a:ext uri="{FF2B5EF4-FFF2-40B4-BE49-F238E27FC236}">
                  <a16:creationId xmlns:a16="http://schemas.microsoft.com/office/drawing/2014/main" id="{8315BA73-1635-4B84-A671-3D7CD8BD7E39}"/>
                </a:ext>
              </a:extLst>
            </p:cNvPr>
            <p:cNvSpPr/>
            <p:nvPr/>
          </p:nvSpPr>
          <p:spPr>
            <a:xfrm>
              <a:off x="1774341" y="3992221"/>
              <a:ext cx="404852" cy="3750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200">
                  <a:latin typeface="Times New Roman"/>
                  <a:ea typeface="Times New Roman"/>
                </a:rPr>
                <a:t> </a:t>
              </a:r>
            </a:p>
          </p:txBody>
        </p:sp>
        <p:cxnSp>
          <p:nvCxnSpPr>
            <p:cNvPr id="365" name="Line 25">
              <a:extLst>
                <a:ext uri="{FF2B5EF4-FFF2-40B4-BE49-F238E27FC236}">
                  <a16:creationId xmlns:a16="http://schemas.microsoft.com/office/drawing/2014/main" id="{26D1227F-2578-42F6-BD58-B87D627F8377}"/>
                </a:ext>
              </a:extLst>
            </p:cNvPr>
            <p:cNvCxnSpPr>
              <a:cxnSpLocks/>
            </p:cNvCxnSpPr>
            <p:nvPr/>
          </p:nvCxnSpPr>
          <p:spPr bwMode="auto">
            <a:xfrm>
              <a:off x="2179192" y="4183117"/>
              <a:ext cx="389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cxnSp>
        <p:nvCxnSpPr>
          <p:cNvPr id="366" name="Connecteur droit 365">
            <a:extLst>
              <a:ext uri="{FF2B5EF4-FFF2-40B4-BE49-F238E27FC236}">
                <a16:creationId xmlns:a16="http://schemas.microsoft.com/office/drawing/2014/main" id="{D4F37AAD-2740-4F64-AA3B-4373147C879C}"/>
              </a:ext>
            </a:extLst>
          </p:cNvPr>
          <p:cNvCxnSpPr>
            <a:cxnSpLocks/>
          </p:cNvCxnSpPr>
          <p:nvPr/>
        </p:nvCxnSpPr>
        <p:spPr>
          <a:xfrm>
            <a:off x="2549310" y="5056284"/>
            <a:ext cx="404852" cy="375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Line 22">
            <a:extLst>
              <a:ext uri="{FF2B5EF4-FFF2-40B4-BE49-F238E27FC236}">
                <a16:creationId xmlns:a16="http://schemas.microsoft.com/office/drawing/2014/main" id="{4AFEE6F4-983A-4848-ACA9-AB49EAC03857}"/>
              </a:ext>
            </a:extLst>
          </p:cNvPr>
          <p:cNvCxnSpPr>
            <a:cxnSpLocks/>
            <a:stCxn id="339" idx="2"/>
          </p:cNvCxnSpPr>
          <p:nvPr/>
        </p:nvCxnSpPr>
        <p:spPr bwMode="auto">
          <a:xfrm>
            <a:off x="3428861" y="5472689"/>
            <a:ext cx="2181" cy="1948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68" name="Connecteur droit 367">
            <a:extLst>
              <a:ext uri="{FF2B5EF4-FFF2-40B4-BE49-F238E27FC236}">
                <a16:creationId xmlns:a16="http://schemas.microsoft.com/office/drawing/2014/main" id="{8D040F9C-A376-4FCB-906A-9516CB4AAF0E}"/>
              </a:ext>
            </a:extLst>
          </p:cNvPr>
          <p:cNvCxnSpPr/>
          <p:nvPr/>
        </p:nvCxnSpPr>
        <p:spPr>
          <a:xfrm>
            <a:off x="3322211" y="5667495"/>
            <a:ext cx="2199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Connecteur droit 368">
            <a:extLst>
              <a:ext uri="{FF2B5EF4-FFF2-40B4-BE49-F238E27FC236}">
                <a16:creationId xmlns:a16="http://schemas.microsoft.com/office/drawing/2014/main" id="{09155D58-7326-43A1-B37D-5F0636257E7F}"/>
              </a:ext>
            </a:extLst>
          </p:cNvPr>
          <p:cNvCxnSpPr/>
          <p:nvPr/>
        </p:nvCxnSpPr>
        <p:spPr>
          <a:xfrm>
            <a:off x="3363890" y="5682703"/>
            <a:ext cx="1365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Connecteur droit 369">
            <a:extLst>
              <a:ext uri="{FF2B5EF4-FFF2-40B4-BE49-F238E27FC236}">
                <a16:creationId xmlns:a16="http://schemas.microsoft.com/office/drawing/2014/main" id="{C16EF3D7-3C0B-4861-93F8-F32068288442}"/>
              </a:ext>
            </a:extLst>
          </p:cNvPr>
          <p:cNvCxnSpPr/>
          <p:nvPr/>
        </p:nvCxnSpPr>
        <p:spPr>
          <a:xfrm>
            <a:off x="3400313" y="5699686"/>
            <a:ext cx="6369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Rectangle 370">
            <a:extLst>
              <a:ext uri="{FF2B5EF4-FFF2-40B4-BE49-F238E27FC236}">
                <a16:creationId xmlns:a16="http://schemas.microsoft.com/office/drawing/2014/main" id="{8E1D1C35-34D4-4BFB-88B3-9F183940BB39}"/>
              </a:ext>
            </a:extLst>
          </p:cNvPr>
          <p:cNvSpPr/>
          <p:nvPr/>
        </p:nvSpPr>
        <p:spPr>
          <a:xfrm>
            <a:off x="1492489" y="4967170"/>
            <a:ext cx="663374" cy="6146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1200">
                <a:latin typeface="Times New Roman"/>
                <a:ea typeface="Times New Roman"/>
              </a:rPr>
              <a:t> </a:t>
            </a:r>
          </a:p>
        </p:txBody>
      </p:sp>
      <p:sp>
        <p:nvSpPr>
          <p:cNvPr id="372" name="Zone de texte 15309">
            <a:extLst>
              <a:ext uri="{FF2B5EF4-FFF2-40B4-BE49-F238E27FC236}">
                <a16:creationId xmlns:a16="http://schemas.microsoft.com/office/drawing/2014/main" id="{29426F0C-07F0-459E-8125-A5EA8A7D94F1}"/>
              </a:ext>
            </a:extLst>
          </p:cNvPr>
          <p:cNvSpPr txBox="1"/>
          <p:nvPr/>
        </p:nvSpPr>
        <p:spPr>
          <a:xfrm>
            <a:off x="1445551" y="4780803"/>
            <a:ext cx="753568" cy="295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900">
                <a:latin typeface="Arial"/>
                <a:ea typeface="Times New Roman"/>
              </a:rPr>
              <a:t>HVAC</a:t>
            </a:r>
            <a:endParaRPr lang="en-GB" sz="1200">
              <a:latin typeface="Times New Roman"/>
              <a:ea typeface="Times New Roman"/>
            </a:endParaRPr>
          </a:p>
        </p:txBody>
      </p:sp>
      <p:pic>
        <p:nvPicPr>
          <p:cNvPr id="373" name="Image 372">
            <a:extLst>
              <a:ext uri="{FF2B5EF4-FFF2-40B4-BE49-F238E27FC236}">
                <a16:creationId xmlns:a16="http://schemas.microsoft.com/office/drawing/2014/main" id="{79F6782A-5D3C-460B-AC69-6248B0BA935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7368" y1="19691" x2="47368" y2="19691"/>
                        <a14:foregroundMark x1="27126" y1="29344" x2="27126" y2="29344"/>
                        <a14:foregroundMark x1="34413" y1="38996" x2="34413" y2="38996"/>
                        <a14:foregroundMark x1="45344" y1="49807" x2="45344" y2="49807"/>
                        <a14:foregroundMark x1="15789" y1="50579" x2="15789" y2="50579"/>
                        <a14:foregroundMark x1="27126" y1="75290" x2="27126" y2="75290"/>
                        <a14:foregroundMark x1="46964" y1="84170" x2="46964" y2="84170"/>
                        <a14:foregroundMark x1="46559" y1="18919" x2="46559" y2="18919"/>
                        <a14:foregroundMark x1="48178" y1="16602" x2="48178" y2="16602"/>
                      </a14:backgroundRemoval>
                    </a14:imgEffect>
                  </a14:imgLayer>
                </a14:imgProps>
              </a:ext>
            </a:extLst>
          </a:blip>
          <a:stretch>
            <a:fillRect/>
          </a:stretch>
        </p:blipFill>
        <p:spPr>
          <a:xfrm>
            <a:off x="1553847" y="5047232"/>
            <a:ext cx="518650" cy="543848"/>
          </a:xfrm>
          <a:prstGeom prst="rect">
            <a:avLst/>
          </a:prstGeom>
        </p:spPr>
      </p:pic>
      <p:cxnSp>
        <p:nvCxnSpPr>
          <p:cNvPr id="374" name="Line 25">
            <a:extLst>
              <a:ext uri="{FF2B5EF4-FFF2-40B4-BE49-F238E27FC236}">
                <a16:creationId xmlns:a16="http://schemas.microsoft.com/office/drawing/2014/main" id="{E3B6E130-B1EA-4FAB-84BC-DA344373F404}"/>
              </a:ext>
            </a:extLst>
          </p:cNvPr>
          <p:cNvCxnSpPr>
            <a:cxnSpLocks/>
          </p:cNvCxnSpPr>
          <p:nvPr/>
        </p:nvCxnSpPr>
        <p:spPr bwMode="auto">
          <a:xfrm>
            <a:off x="3516250" y="5256191"/>
            <a:ext cx="7005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75" name="Rectangle 374">
            <a:extLst>
              <a:ext uri="{FF2B5EF4-FFF2-40B4-BE49-F238E27FC236}">
                <a16:creationId xmlns:a16="http://schemas.microsoft.com/office/drawing/2014/main" id="{758589C2-245F-4609-AB83-C8B34527E2B8}"/>
              </a:ext>
            </a:extLst>
          </p:cNvPr>
          <p:cNvSpPr>
            <a:spLocks noChangeArrowheads="1"/>
          </p:cNvSpPr>
          <p:nvPr/>
        </p:nvSpPr>
        <p:spPr bwMode="auto">
          <a:xfrm>
            <a:off x="3507340" y="5015845"/>
            <a:ext cx="73247" cy="456843"/>
          </a:xfrm>
          <a:prstGeom prst="rect">
            <a:avLst/>
          </a:prstGeom>
          <a:solidFill>
            <a:schemeClr val="bg1"/>
          </a:solidFill>
          <a:ln w="9525">
            <a:solidFill>
              <a:schemeClr val="tx1"/>
            </a:solidFill>
            <a:miter lim="800000"/>
            <a:headEnd/>
            <a:tailEnd/>
          </a:ln>
        </p:spPr>
        <p:txBody>
          <a:bodyPr wrap="square" anchor="ctr"/>
          <a:lstStyle/>
          <a:p>
            <a:r>
              <a:rPr lang="en-GB" sz="1200">
                <a:latin typeface="Times New Roman"/>
                <a:ea typeface="Times New Roman"/>
              </a:rPr>
              <a:t> </a:t>
            </a:r>
          </a:p>
        </p:txBody>
      </p:sp>
      <p:grpSp>
        <p:nvGrpSpPr>
          <p:cNvPr id="391" name="Groupe 390">
            <a:extLst>
              <a:ext uri="{FF2B5EF4-FFF2-40B4-BE49-F238E27FC236}">
                <a16:creationId xmlns:a16="http://schemas.microsoft.com/office/drawing/2014/main" id="{0664B34D-1958-4AFB-B0BB-07E7E403C6FA}"/>
              </a:ext>
            </a:extLst>
          </p:cNvPr>
          <p:cNvGrpSpPr/>
          <p:nvPr/>
        </p:nvGrpSpPr>
        <p:grpSpPr>
          <a:xfrm>
            <a:off x="5092715" y="4167477"/>
            <a:ext cx="2535472" cy="2315275"/>
            <a:chOff x="3253170" y="3521655"/>
            <a:chExt cx="2535472" cy="2315275"/>
          </a:xfrm>
        </p:grpSpPr>
        <p:grpSp>
          <p:nvGrpSpPr>
            <p:cNvPr id="392" name="Groupe 391">
              <a:extLst>
                <a:ext uri="{FF2B5EF4-FFF2-40B4-BE49-F238E27FC236}">
                  <a16:creationId xmlns:a16="http://schemas.microsoft.com/office/drawing/2014/main" id="{EB56AAA5-BE53-4542-AA0F-8446EF48B2CC}"/>
                </a:ext>
              </a:extLst>
            </p:cNvPr>
            <p:cNvGrpSpPr/>
            <p:nvPr/>
          </p:nvGrpSpPr>
          <p:grpSpPr>
            <a:xfrm>
              <a:off x="3253170" y="4304594"/>
              <a:ext cx="1296513" cy="1532336"/>
              <a:chOff x="2996982" y="4525936"/>
              <a:chExt cx="1296513" cy="1532336"/>
            </a:xfrm>
          </p:grpSpPr>
          <p:grpSp>
            <p:nvGrpSpPr>
              <p:cNvPr id="394" name="Groupe 393">
                <a:extLst>
                  <a:ext uri="{FF2B5EF4-FFF2-40B4-BE49-F238E27FC236}">
                    <a16:creationId xmlns:a16="http://schemas.microsoft.com/office/drawing/2014/main" id="{5CB715A0-4E7C-466C-98B7-AB2A3076DA0C}"/>
                  </a:ext>
                </a:extLst>
              </p:cNvPr>
              <p:cNvGrpSpPr/>
              <p:nvPr/>
            </p:nvGrpSpPr>
            <p:grpSpPr>
              <a:xfrm>
                <a:off x="2996982" y="4525936"/>
                <a:ext cx="1296513" cy="1532336"/>
                <a:chOff x="2996982" y="4525936"/>
                <a:chExt cx="1296513" cy="1532336"/>
              </a:xfrm>
            </p:grpSpPr>
            <p:grpSp>
              <p:nvGrpSpPr>
                <p:cNvPr id="397" name="Groupe 396">
                  <a:extLst>
                    <a:ext uri="{FF2B5EF4-FFF2-40B4-BE49-F238E27FC236}">
                      <a16:creationId xmlns:a16="http://schemas.microsoft.com/office/drawing/2014/main" id="{F9628D25-0265-4D6C-8CA8-6A5D597975BB}"/>
                    </a:ext>
                  </a:extLst>
                </p:cNvPr>
                <p:cNvGrpSpPr/>
                <p:nvPr/>
              </p:nvGrpSpPr>
              <p:grpSpPr>
                <a:xfrm>
                  <a:off x="3273794" y="4525936"/>
                  <a:ext cx="1019701" cy="1083627"/>
                  <a:chOff x="3273794" y="4525936"/>
                  <a:chExt cx="1019701" cy="1083627"/>
                </a:xfrm>
              </p:grpSpPr>
              <p:sp>
                <p:nvSpPr>
                  <p:cNvPr id="399" name="Rectangle 398">
                    <a:extLst>
                      <a:ext uri="{FF2B5EF4-FFF2-40B4-BE49-F238E27FC236}">
                        <a16:creationId xmlns:a16="http://schemas.microsoft.com/office/drawing/2014/main" id="{E4B59239-BF25-4E9D-98B6-E5FB852CA589}"/>
                      </a:ext>
                    </a:extLst>
                  </p:cNvPr>
                  <p:cNvSpPr/>
                  <p:nvPr/>
                </p:nvSpPr>
                <p:spPr>
                  <a:xfrm>
                    <a:off x="3630121" y="4525936"/>
                    <a:ext cx="663374" cy="557077"/>
                  </a:xfrm>
                  <a:prstGeom prst="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Forme libre : forme 399">
                    <a:extLst>
                      <a:ext uri="{FF2B5EF4-FFF2-40B4-BE49-F238E27FC236}">
                        <a16:creationId xmlns:a16="http://schemas.microsoft.com/office/drawing/2014/main" id="{6D08F295-396E-4AB7-9CC5-346AC1A115A7}"/>
                      </a:ext>
                    </a:extLst>
                  </p:cNvPr>
                  <p:cNvSpPr/>
                  <p:nvPr/>
                </p:nvSpPr>
                <p:spPr>
                  <a:xfrm flipH="1">
                    <a:off x="3273794" y="4833510"/>
                    <a:ext cx="380523" cy="776053"/>
                  </a:xfrm>
                  <a:custGeom>
                    <a:avLst/>
                    <a:gdLst>
                      <a:gd name="connsiteX0" fmla="*/ 0 w 476250"/>
                      <a:gd name="connsiteY0" fmla="*/ 0 h 901700"/>
                      <a:gd name="connsiteX1" fmla="*/ 476250 w 476250"/>
                      <a:gd name="connsiteY1" fmla="*/ 0 h 901700"/>
                      <a:gd name="connsiteX2" fmla="*/ 476250 w 476250"/>
                      <a:gd name="connsiteY2" fmla="*/ 901700 h 901700"/>
                    </a:gdLst>
                    <a:ahLst/>
                    <a:cxnLst>
                      <a:cxn ang="0">
                        <a:pos x="connsiteX0" y="connsiteY0"/>
                      </a:cxn>
                      <a:cxn ang="0">
                        <a:pos x="connsiteX1" y="connsiteY1"/>
                      </a:cxn>
                      <a:cxn ang="0">
                        <a:pos x="connsiteX2" y="connsiteY2"/>
                      </a:cxn>
                    </a:cxnLst>
                    <a:rect l="l" t="t" r="r" b="b"/>
                    <a:pathLst>
                      <a:path w="476250" h="901700">
                        <a:moveTo>
                          <a:pt x="0" y="0"/>
                        </a:moveTo>
                        <a:lnTo>
                          <a:pt x="476250" y="0"/>
                        </a:lnTo>
                        <a:lnTo>
                          <a:pt x="476250" y="901700"/>
                        </a:lnTo>
                      </a:path>
                    </a:pathLst>
                  </a:cu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8" name="Ellipse 397">
                  <a:extLst>
                    <a:ext uri="{FF2B5EF4-FFF2-40B4-BE49-F238E27FC236}">
                      <a16:creationId xmlns:a16="http://schemas.microsoft.com/office/drawing/2014/main" id="{66C8ECB2-CED3-471D-AF0E-86FA90BF464E}"/>
                    </a:ext>
                  </a:extLst>
                </p:cNvPr>
                <p:cNvSpPr/>
                <p:nvPr/>
              </p:nvSpPr>
              <p:spPr>
                <a:xfrm>
                  <a:off x="2996982" y="5602593"/>
                  <a:ext cx="511650" cy="455679"/>
                </a:xfrm>
                <a:prstGeom prst="ellipse">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5" name="Triangle isocèle 394">
                <a:extLst>
                  <a:ext uri="{FF2B5EF4-FFF2-40B4-BE49-F238E27FC236}">
                    <a16:creationId xmlns:a16="http://schemas.microsoft.com/office/drawing/2014/main" id="{702CEA79-1332-4CAC-9261-5AA94DBE963E}"/>
                  </a:ext>
                </a:extLst>
              </p:cNvPr>
              <p:cNvSpPr/>
              <p:nvPr/>
            </p:nvSpPr>
            <p:spPr>
              <a:xfrm>
                <a:off x="3189400" y="5023093"/>
                <a:ext cx="172273" cy="14808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Triangle isocèle 395">
                <a:extLst>
                  <a:ext uri="{FF2B5EF4-FFF2-40B4-BE49-F238E27FC236}">
                    <a16:creationId xmlns:a16="http://schemas.microsoft.com/office/drawing/2014/main" id="{C53402EA-356F-480A-854E-5F206EDC7A43}"/>
                  </a:ext>
                </a:extLst>
              </p:cNvPr>
              <p:cNvSpPr/>
              <p:nvPr/>
            </p:nvSpPr>
            <p:spPr>
              <a:xfrm rot="19697405">
                <a:off x="3346576" y="4745131"/>
                <a:ext cx="172273" cy="14808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3" name="ZoneTexte 392">
              <a:extLst>
                <a:ext uri="{FF2B5EF4-FFF2-40B4-BE49-F238E27FC236}">
                  <a16:creationId xmlns:a16="http://schemas.microsoft.com/office/drawing/2014/main" id="{E7CFFFEF-FF17-410F-8B51-B8FC21450819}"/>
                </a:ext>
              </a:extLst>
            </p:cNvPr>
            <p:cNvSpPr txBox="1"/>
            <p:nvPr/>
          </p:nvSpPr>
          <p:spPr>
            <a:xfrm>
              <a:off x="3347883" y="3521655"/>
              <a:ext cx="2440759" cy="369332"/>
            </a:xfrm>
            <a:prstGeom prst="rect">
              <a:avLst/>
            </a:prstGeom>
            <a:noFill/>
          </p:spPr>
          <p:txBody>
            <a:bodyPr wrap="square" rtlCol="0">
              <a:spAutoFit/>
            </a:bodyPr>
            <a:lstStyle/>
            <a:p>
              <a:endParaRPr lang="en-GB" b="1" dirty="0">
                <a:solidFill>
                  <a:srgbClr val="002060"/>
                </a:solidFill>
              </a:endParaRPr>
            </a:p>
          </p:txBody>
        </p:sp>
      </p:grpSp>
      <p:grpSp>
        <p:nvGrpSpPr>
          <p:cNvPr id="401" name="Groupe 400">
            <a:extLst>
              <a:ext uri="{FF2B5EF4-FFF2-40B4-BE49-F238E27FC236}">
                <a16:creationId xmlns:a16="http://schemas.microsoft.com/office/drawing/2014/main" id="{E5E310FA-ECD8-4129-801A-19D9C4DECA71}"/>
              </a:ext>
            </a:extLst>
          </p:cNvPr>
          <p:cNvGrpSpPr/>
          <p:nvPr/>
        </p:nvGrpSpPr>
        <p:grpSpPr>
          <a:xfrm>
            <a:off x="2549207" y="3928676"/>
            <a:ext cx="1109400" cy="1497816"/>
            <a:chOff x="2412643" y="4105215"/>
            <a:chExt cx="1109400" cy="1497816"/>
          </a:xfrm>
        </p:grpSpPr>
        <p:grpSp>
          <p:nvGrpSpPr>
            <p:cNvPr id="402" name="Groupe 401">
              <a:extLst>
                <a:ext uri="{FF2B5EF4-FFF2-40B4-BE49-F238E27FC236}">
                  <a16:creationId xmlns:a16="http://schemas.microsoft.com/office/drawing/2014/main" id="{D1ABB36B-3EED-4A1C-8C9A-93831818B80C}"/>
                </a:ext>
              </a:extLst>
            </p:cNvPr>
            <p:cNvGrpSpPr/>
            <p:nvPr/>
          </p:nvGrpSpPr>
          <p:grpSpPr>
            <a:xfrm>
              <a:off x="2412643" y="4373266"/>
              <a:ext cx="1109400" cy="1229765"/>
              <a:chOff x="2150011" y="3143302"/>
              <a:chExt cx="1109400" cy="1229765"/>
            </a:xfrm>
          </p:grpSpPr>
          <p:grpSp>
            <p:nvGrpSpPr>
              <p:cNvPr id="404" name="Groupe 403">
                <a:extLst>
                  <a:ext uri="{FF2B5EF4-FFF2-40B4-BE49-F238E27FC236}">
                    <a16:creationId xmlns:a16="http://schemas.microsoft.com/office/drawing/2014/main" id="{543C7213-0E3C-4225-AD67-CF39815CF11E}"/>
                  </a:ext>
                </a:extLst>
              </p:cNvPr>
              <p:cNvGrpSpPr/>
              <p:nvPr/>
            </p:nvGrpSpPr>
            <p:grpSpPr>
              <a:xfrm>
                <a:off x="2150011" y="3143302"/>
                <a:ext cx="881707" cy="1229765"/>
                <a:chOff x="2150011" y="3143302"/>
                <a:chExt cx="881707" cy="1229765"/>
              </a:xfrm>
            </p:grpSpPr>
            <p:sp>
              <p:nvSpPr>
                <p:cNvPr id="407" name="Forme libre : forme 406">
                  <a:extLst>
                    <a:ext uri="{FF2B5EF4-FFF2-40B4-BE49-F238E27FC236}">
                      <a16:creationId xmlns:a16="http://schemas.microsoft.com/office/drawing/2014/main" id="{1DCC86EC-2DAF-48D5-B094-7D9091900120}"/>
                    </a:ext>
                  </a:extLst>
                </p:cNvPr>
                <p:cNvSpPr/>
                <p:nvPr/>
              </p:nvSpPr>
              <p:spPr>
                <a:xfrm flipH="1">
                  <a:off x="2564639" y="3143302"/>
                  <a:ext cx="467079" cy="1046343"/>
                </a:xfrm>
                <a:custGeom>
                  <a:avLst/>
                  <a:gdLst>
                    <a:gd name="connsiteX0" fmla="*/ 0 w 806450"/>
                    <a:gd name="connsiteY0" fmla="*/ 0 h 635000"/>
                    <a:gd name="connsiteX1" fmla="*/ 0 w 806450"/>
                    <a:gd name="connsiteY1" fmla="*/ 635000 h 635000"/>
                    <a:gd name="connsiteX2" fmla="*/ 806450 w 806450"/>
                    <a:gd name="connsiteY2" fmla="*/ 635000 h 635000"/>
                  </a:gdLst>
                  <a:ahLst/>
                  <a:cxnLst>
                    <a:cxn ang="0">
                      <a:pos x="connsiteX0" y="connsiteY0"/>
                    </a:cxn>
                    <a:cxn ang="0">
                      <a:pos x="connsiteX1" y="connsiteY1"/>
                    </a:cxn>
                    <a:cxn ang="0">
                      <a:pos x="connsiteX2" y="connsiteY2"/>
                    </a:cxn>
                  </a:cxnLst>
                  <a:rect l="l" t="t" r="r" b="b"/>
                  <a:pathLst>
                    <a:path w="806450" h="635000">
                      <a:moveTo>
                        <a:pt x="0" y="0"/>
                      </a:moveTo>
                      <a:lnTo>
                        <a:pt x="0" y="635000"/>
                      </a:lnTo>
                      <a:lnTo>
                        <a:pt x="806450" y="635000"/>
                      </a:ln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8" name="Rectangle 407">
                  <a:extLst>
                    <a:ext uri="{FF2B5EF4-FFF2-40B4-BE49-F238E27FC236}">
                      <a16:creationId xmlns:a16="http://schemas.microsoft.com/office/drawing/2014/main" id="{D42D8AAA-6152-4959-9C45-D47742D5CAD7}"/>
                    </a:ext>
                  </a:extLst>
                </p:cNvPr>
                <p:cNvSpPr/>
                <p:nvPr/>
              </p:nvSpPr>
              <p:spPr>
                <a:xfrm>
                  <a:off x="2150011" y="3992853"/>
                  <a:ext cx="409048" cy="380214"/>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5" name="Triangle isocèle 404">
                <a:extLst>
                  <a:ext uri="{FF2B5EF4-FFF2-40B4-BE49-F238E27FC236}">
                    <a16:creationId xmlns:a16="http://schemas.microsoft.com/office/drawing/2014/main" id="{FDDF6890-F976-4F18-80DE-0066F6249D6B}"/>
                  </a:ext>
                </a:extLst>
              </p:cNvPr>
              <p:cNvSpPr/>
              <p:nvPr/>
            </p:nvSpPr>
            <p:spPr>
              <a:xfrm rot="16200000">
                <a:off x="2650867" y="4115237"/>
                <a:ext cx="172273" cy="14808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Triangle isocèle 405">
                <a:extLst>
                  <a:ext uri="{FF2B5EF4-FFF2-40B4-BE49-F238E27FC236}">
                    <a16:creationId xmlns:a16="http://schemas.microsoft.com/office/drawing/2014/main" id="{AF326D8C-3685-4D89-A518-DF62DCC6EAC1}"/>
                  </a:ext>
                </a:extLst>
              </p:cNvPr>
              <p:cNvSpPr/>
              <p:nvPr/>
            </p:nvSpPr>
            <p:spPr>
              <a:xfrm rot="10800000">
                <a:off x="2808407" y="3466431"/>
                <a:ext cx="451004" cy="3516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3" name="Forme libre : forme 402">
              <a:extLst>
                <a:ext uri="{FF2B5EF4-FFF2-40B4-BE49-F238E27FC236}">
                  <a16:creationId xmlns:a16="http://schemas.microsoft.com/office/drawing/2014/main" id="{973F8C0C-6123-4D9F-A8DA-86FA20ACD923}"/>
                </a:ext>
              </a:extLst>
            </p:cNvPr>
            <p:cNvSpPr/>
            <p:nvPr/>
          </p:nvSpPr>
          <p:spPr>
            <a:xfrm>
              <a:off x="3281853" y="4105215"/>
              <a:ext cx="121443" cy="288755"/>
            </a:xfrm>
            <a:custGeom>
              <a:avLst/>
              <a:gdLst>
                <a:gd name="connsiteX0" fmla="*/ 0 w 121443"/>
                <a:gd name="connsiteY0" fmla="*/ 0 h 276225"/>
                <a:gd name="connsiteX1" fmla="*/ 121443 w 121443"/>
                <a:gd name="connsiteY1" fmla="*/ 157162 h 276225"/>
                <a:gd name="connsiteX2" fmla="*/ 0 w 121443"/>
                <a:gd name="connsiteY2" fmla="*/ 276225 h 276225"/>
              </a:gdLst>
              <a:ahLst/>
              <a:cxnLst>
                <a:cxn ang="0">
                  <a:pos x="connsiteX0" y="connsiteY0"/>
                </a:cxn>
                <a:cxn ang="0">
                  <a:pos x="connsiteX1" y="connsiteY1"/>
                </a:cxn>
                <a:cxn ang="0">
                  <a:pos x="connsiteX2" y="connsiteY2"/>
                </a:cxn>
              </a:cxnLst>
              <a:rect l="l" t="t" r="r" b="b"/>
              <a:pathLst>
                <a:path w="121443" h="276225">
                  <a:moveTo>
                    <a:pt x="0" y="0"/>
                  </a:moveTo>
                  <a:lnTo>
                    <a:pt x="121443" y="157162"/>
                  </a:lnTo>
                  <a:lnTo>
                    <a:pt x="0" y="276225"/>
                  </a:ln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9" name="Groupe 408">
            <a:extLst>
              <a:ext uri="{FF2B5EF4-FFF2-40B4-BE49-F238E27FC236}">
                <a16:creationId xmlns:a16="http://schemas.microsoft.com/office/drawing/2014/main" id="{CF3BBAAF-F988-4A13-A1C8-D3DD38C438FE}"/>
              </a:ext>
            </a:extLst>
          </p:cNvPr>
          <p:cNvGrpSpPr/>
          <p:nvPr/>
        </p:nvGrpSpPr>
        <p:grpSpPr>
          <a:xfrm>
            <a:off x="2552050" y="4907553"/>
            <a:ext cx="3059457" cy="1560373"/>
            <a:chOff x="2150011" y="3857809"/>
            <a:chExt cx="3059457" cy="1560373"/>
          </a:xfrm>
        </p:grpSpPr>
        <p:grpSp>
          <p:nvGrpSpPr>
            <p:cNvPr id="410" name="Groupe 409">
              <a:extLst>
                <a:ext uri="{FF2B5EF4-FFF2-40B4-BE49-F238E27FC236}">
                  <a16:creationId xmlns:a16="http://schemas.microsoft.com/office/drawing/2014/main" id="{84FF5C05-6766-450C-9850-A66DC3C02BA6}"/>
                </a:ext>
              </a:extLst>
            </p:cNvPr>
            <p:cNvGrpSpPr/>
            <p:nvPr/>
          </p:nvGrpSpPr>
          <p:grpSpPr>
            <a:xfrm>
              <a:off x="2150011" y="3857809"/>
              <a:ext cx="3059457" cy="1560373"/>
              <a:chOff x="2150011" y="3857809"/>
              <a:chExt cx="3059457" cy="1560373"/>
            </a:xfrm>
          </p:grpSpPr>
          <p:grpSp>
            <p:nvGrpSpPr>
              <p:cNvPr id="414" name="Groupe 413">
                <a:extLst>
                  <a:ext uri="{FF2B5EF4-FFF2-40B4-BE49-F238E27FC236}">
                    <a16:creationId xmlns:a16="http://schemas.microsoft.com/office/drawing/2014/main" id="{245B2F3E-3261-43F7-8D19-0FEE6157B6F6}"/>
                  </a:ext>
                </a:extLst>
              </p:cNvPr>
              <p:cNvGrpSpPr/>
              <p:nvPr/>
            </p:nvGrpSpPr>
            <p:grpSpPr>
              <a:xfrm>
                <a:off x="2150011" y="3857809"/>
                <a:ext cx="2815689" cy="1107890"/>
                <a:chOff x="2150011" y="3857809"/>
                <a:chExt cx="2815689" cy="1107890"/>
              </a:xfrm>
            </p:grpSpPr>
            <p:sp>
              <p:nvSpPr>
                <p:cNvPr id="416" name="Rectangle 415">
                  <a:extLst>
                    <a:ext uri="{FF2B5EF4-FFF2-40B4-BE49-F238E27FC236}">
                      <a16:creationId xmlns:a16="http://schemas.microsoft.com/office/drawing/2014/main" id="{7DB96A2E-6657-4DB4-A75D-8A39A908F350}"/>
                    </a:ext>
                  </a:extLst>
                </p:cNvPr>
                <p:cNvSpPr/>
                <p:nvPr/>
              </p:nvSpPr>
              <p:spPr>
                <a:xfrm>
                  <a:off x="3820333" y="3857809"/>
                  <a:ext cx="663374" cy="608887"/>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orme libre : forme 416">
                  <a:extLst>
                    <a:ext uri="{FF2B5EF4-FFF2-40B4-BE49-F238E27FC236}">
                      <a16:creationId xmlns:a16="http://schemas.microsoft.com/office/drawing/2014/main" id="{DDBEE84E-C17B-45EF-9528-3DBF872D37EF}"/>
                    </a:ext>
                  </a:extLst>
                </p:cNvPr>
                <p:cNvSpPr/>
                <p:nvPr/>
              </p:nvSpPr>
              <p:spPr>
                <a:xfrm>
                  <a:off x="4489450" y="4189646"/>
                  <a:ext cx="476250" cy="776053"/>
                </a:xfrm>
                <a:custGeom>
                  <a:avLst/>
                  <a:gdLst>
                    <a:gd name="connsiteX0" fmla="*/ 0 w 476250"/>
                    <a:gd name="connsiteY0" fmla="*/ 0 h 901700"/>
                    <a:gd name="connsiteX1" fmla="*/ 476250 w 476250"/>
                    <a:gd name="connsiteY1" fmla="*/ 0 h 901700"/>
                    <a:gd name="connsiteX2" fmla="*/ 476250 w 476250"/>
                    <a:gd name="connsiteY2" fmla="*/ 901700 h 901700"/>
                  </a:gdLst>
                  <a:ahLst/>
                  <a:cxnLst>
                    <a:cxn ang="0">
                      <a:pos x="connsiteX0" y="connsiteY0"/>
                    </a:cxn>
                    <a:cxn ang="0">
                      <a:pos x="connsiteX1" y="connsiteY1"/>
                    </a:cxn>
                    <a:cxn ang="0">
                      <a:pos x="connsiteX2" y="connsiteY2"/>
                    </a:cxn>
                  </a:cxnLst>
                  <a:rect l="l" t="t" r="r" b="b"/>
                  <a:pathLst>
                    <a:path w="476250" h="901700">
                      <a:moveTo>
                        <a:pt x="0" y="0"/>
                      </a:moveTo>
                      <a:lnTo>
                        <a:pt x="476250" y="0"/>
                      </a:lnTo>
                      <a:lnTo>
                        <a:pt x="476250" y="901700"/>
                      </a:ln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orme libre : forme 417">
                  <a:extLst>
                    <a:ext uri="{FF2B5EF4-FFF2-40B4-BE49-F238E27FC236}">
                      <a16:creationId xmlns:a16="http://schemas.microsoft.com/office/drawing/2014/main" id="{A8F3FFA6-513E-49AB-B5EF-BF0B1A6503D6}"/>
                    </a:ext>
                  </a:extLst>
                </p:cNvPr>
                <p:cNvSpPr/>
                <p:nvPr/>
              </p:nvSpPr>
              <p:spPr>
                <a:xfrm>
                  <a:off x="2579806" y="4186115"/>
                  <a:ext cx="1250427" cy="45719"/>
                </a:xfrm>
                <a:custGeom>
                  <a:avLst/>
                  <a:gdLst>
                    <a:gd name="connsiteX0" fmla="*/ 457200 w 457200"/>
                    <a:gd name="connsiteY0" fmla="*/ 0 h 0"/>
                    <a:gd name="connsiteX1" fmla="*/ 0 w 457200"/>
                    <a:gd name="connsiteY1" fmla="*/ 0 h 0"/>
                  </a:gdLst>
                  <a:ahLst/>
                  <a:cxnLst>
                    <a:cxn ang="0">
                      <a:pos x="connsiteX0" y="connsiteY0"/>
                    </a:cxn>
                    <a:cxn ang="0">
                      <a:pos x="connsiteX1" y="connsiteY1"/>
                    </a:cxn>
                  </a:cxnLst>
                  <a:rect l="l" t="t" r="r" b="b"/>
                  <a:pathLst>
                    <a:path w="457200">
                      <a:moveTo>
                        <a:pt x="457200" y="0"/>
                      </a:moveTo>
                      <a:lnTo>
                        <a:pt x="0" y="0"/>
                      </a:ln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3AB1EAA8-E635-432B-8525-54F2823E807D}"/>
                    </a:ext>
                  </a:extLst>
                </p:cNvPr>
                <p:cNvSpPr/>
                <p:nvPr/>
              </p:nvSpPr>
              <p:spPr>
                <a:xfrm>
                  <a:off x="2150011" y="3992853"/>
                  <a:ext cx="409048" cy="380214"/>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5" name="Ellipse 414">
                <a:extLst>
                  <a:ext uri="{FF2B5EF4-FFF2-40B4-BE49-F238E27FC236}">
                    <a16:creationId xmlns:a16="http://schemas.microsoft.com/office/drawing/2014/main" id="{B70096E8-86F4-4E67-A341-3D63EE9B3B76}"/>
                  </a:ext>
                </a:extLst>
              </p:cNvPr>
              <p:cNvSpPr/>
              <p:nvPr/>
            </p:nvSpPr>
            <p:spPr>
              <a:xfrm>
                <a:off x="4697818" y="4962503"/>
                <a:ext cx="511650" cy="455679"/>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1" name="Triangle isocèle 410">
              <a:extLst>
                <a:ext uri="{FF2B5EF4-FFF2-40B4-BE49-F238E27FC236}">
                  <a16:creationId xmlns:a16="http://schemas.microsoft.com/office/drawing/2014/main" id="{FF755A6E-BD52-4EFF-A5C7-A9211B27C1A6}"/>
                </a:ext>
              </a:extLst>
            </p:cNvPr>
            <p:cNvSpPr/>
            <p:nvPr/>
          </p:nvSpPr>
          <p:spPr>
            <a:xfrm rot="16200000">
              <a:off x="2650867" y="4115237"/>
              <a:ext cx="172273" cy="14808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Triangle isocèle 411">
              <a:extLst>
                <a:ext uri="{FF2B5EF4-FFF2-40B4-BE49-F238E27FC236}">
                  <a16:creationId xmlns:a16="http://schemas.microsoft.com/office/drawing/2014/main" id="{BBD8E0A2-05F0-4452-B757-3CE2BEF61FD4}"/>
                </a:ext>
              </a:extLst>
            </p:cNvPr>
            <p:cNvSpPr/>
            <p:nvPr/>
          </p:nvSpPr>
          <p:spPr>
            <a:xfrm rot="16200000">
              <a:off x="3392533" y="4112780"/>
              <a:ext cx="172273" cy="14808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3" name="Triangle isocèle 412">
              <a:extLst>
                <a:ext uri="{FF2B5EF4-FFF2-40B4-BE49-F238E27FC236}">
                  <a16:creationId xmlns:a16="http://schemas.microsoft.com/office/drawing/2014/main" id="{366E3287-105D-40CA-B2AE-A22F444818DD}"/>
                </a:ext>
              </a:extLst>
            </p:cNvPr>
            <p:cNvSpPr/>
            <p:nvPr/>
          </p:nvSpPr>
          <p:spPr>
            <a:xfrm>
              <a:off x="4884164" y="4421036"/>
              <a:ext cx="172273" cy="14808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1" name="Rectangle 420">
            <a:extLst>
              <a:ext uri="{FF2B5EF4-FFF2-40B4-BE49-F238E27FC236}">
                <a16:creationId xmlns:a16="http://schemas.microsoft.com/office/drawing/2014/main" id="{D9CBF3A3-962B-41CF-B91D-2C3E90E5ADE2}"/>
              </a:ext>
            </a:extLst>
          </p:cNvPr>
          <p:cNvSpPr/>
          <p:nvPr/>
        </p:nvSpPr>
        <p:spPr>
          <a:xfrm>
            <a:off x="2899904" y="2776715"/>
            <a:ext cx="3225498" cy="369332"/>
          </a:xfrm>
          <a:prstGeom prst="rect">
            <a:avLst/>
          </a:prstGeom>
        </p:spPr>
        <p:txBody>
          <a:bodyPr wrap="none">
            <a:spAutoFit/>
          </a:bodyPr>
          <a:lstStyle/>
          <a:p>
            <a:r>
              <a:rPr lang="en-GB" b="1" dirty="0">
                <a:solidFill>
                  <a:srgbClr val="0070C0"/>
                </a:solidFill>
                <a:sym typeface="Wingdings" panose="05000000000000000000" pitchFamily="2" charset="2"/>
              </a:rPr>
              <a:t> </a:t>
            </a:r>
            <a:r>
              <a:rPr lang="en-GB" b="1" dirty="0">
                <a:solidFill>
                  <a:srgbClr val="0070C0"/>
                </a:solidFill>
              </a:rPr>
              <a:t>Detail Auxiliary consumption</a:t>
            </a:r>
            <a:endParaRPr lang="fr-FR" dirty="0">
              <a:solidFill>
                <a:srgbClr val="0070C0"/>
              </a:solidFill>
            </a:endParaRPr>
          </a:p>
        </p:txBody>
      </p:sp>
      <p:sp>
        <p:nvSpPr>
          <p:cNvPr id="422" name="Rectangle 421">
            <a:extLst>
              <a:ext uri="{FF2B5EF4-FFF2-40B4-BE49-F238E27FC236}">
                <a16:creationId xmlns:a16="http://schemas.microsoft.com/office/drawing/2014/main" id="{49488ABF-7920-4B58-873C-7E46306C8137}"/>
              </a:ext>
            </a:extLst>
          </p:cNvPr>
          <p:cNvSpPr/>
          <p:nvPr/>
        </p:nvSpPr>
        <p:spPr>
          <a:xfrm>
            <a:off x="2900276" y="3411695"/>
            <a:ext cx="2669642" cy="369332"/>
          </a:xfrm>
          <a:prstGeom prst="rect">
            <a:avLst/>
          </a:prstGeom>
        </p:spPr>
        <p:txBody>
          <a:bodyPr wrap="none">
            <a:spAutoFit/>
          </a:bodyPr>
          <a:lstStyle/>
          <a:p>
            <a:r>
              <a:rPr lang="en-GB" b="1" dirty="0">
                <a:solidFill>
                  <a:srgbClr val="002060"/>
                </a:solidFill>
                <a:sym typeface="Wingdings" panose="05000000000000000000" pitchFamily="2" charset="2"/>
              </a:rPr>
              <a:t> </a:t>
            </a:r>
            <a:r>
              <a:rPr lang="en-GB" b="1" dirty="0">
                <a:solidFill>
                  <a:srgbClr val="002060"/>
                </a:solidFill>
              </a:rPr>
              <a:t>Detail Rheostatic brake</a:t>
            </a:r>
            <a:endParaRPr lang="fr-FR" dirty="0">
              <a:solidFill>
                <a:srgbClr val="002060"/>
              </a:solidFill>
            </a:endParaRPr>
          </a:p>
        </p:txBody>
      </p:sp>
      <p:pic>
        <p:nvPicPr>
          <p:cNvPr id="428" name="Picture 5" descr="MSV200kopie">
            <a:extLst>
              <a:ext uri="{FF2B5EF4-FFF2-40B4-BE49-F238E27FC236}">
                <a16:creationId xmlns:a16="http://schemas.microsoft.com/office/drawing/2014/main" id="{8DA6C45A-B0C9-429D-9638-B5A4295D5060}"/>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0154" y="3163064"/>
            <a:ext cx="243788" cy="212643"/>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9" name="Picture 11" descr="Vue MSA2000-S-0042">
            <a:extLst>
              <a:ext uri="{FF2B5EF4-FFF2-40B4-BE49-F238E27FC236}">
                <a16:creationId xmlns:a16="http://schemas.microsoft.com/office/drawing/2014/main" id="{144D0684-1C69-453A-813B-CDCC295AAF2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73941" y="3315099"/>
            <a:ext cx="218384" cy="2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11" descr="Vue MSA2000-S-0042">
            <a:extLst>
              <a:ext uri="{FF2B5EF4-FFF2-40B4-BE49-F238E27FC236}">
                <a16:creationId xmlns:a16="http://schemas.microsoft.com/office/drawing/2014/main" id="{118CFC91-B108-43E4-85E3-FE2F4AE1BEA9}"/>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71929" y="3337047"/>
            <a:ext cx="218384" cy="2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11" descr="Vue MSA2000-S-0042">
            <a:extLst>
              <a:ext uri="{FF2B5EF4-FFF2-40B4-BE49-F238E27FC236}">
                <a16:creationId xmlns:a16="http://schemas.microsoft.com/office/drawing/2014/main" id="{F7F6FE82-6731-4724-93D6-AF5F1782E3A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76719" y="3341870"/>
            <a:ext cx="218384" cy="2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11" descr="Vue MSA2000-S-0042">
            <a:extLst>
              <a:ext uri="{FF2B5EF4-FFF2-40B4-BE49-F238E27FC236}">
                <a16:creationId xmlns:a16="http://schemas.microsoft.com/office/drawing/2014/main" id="{1BA26636-8DF1-4D3B-BFB6-5A18E23C557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75654" y="3343538"/>
            <a:ext cx="218384" cy="23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5" descr="MSV200kopie">
            <a:extLst>
              <a:ext uri="{FF2B5EF4-FFF2-40B4-BE49-F238E27FC236}">
                <a16:creationId xmlns:a16="http://schemas.microsoft.com/office/drawing/2014/main" id="{1F8918ED-98BE-4A86-A5F0-5738F78F09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29752" y="3138705"/>
            <a:ext cx="243788" cy="212643"/>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4" name="Picture 5" descr="MSV200kopie">
            <a:extLst>
              <a:ext uri="{FF2B5EF4-FFF2-40B4-BE49-F238E27FC236}">
                <a16:creationId xmlns:a16="http://schemas.microsoft.com/office/drawing/2014/main" id="{9FC8763D-9E45-4F15-8392-F92C28F16854}"/>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17238" y="3138705"/>
            <a:ext cx="243788" cy="212643"/>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 name="Picture 5" descr="MSV200kopie">
            <a:extLst>
              <a:ext uri="{FF2B5EF4-FFF2-40B4-BE49-F238E27FC236}">
                <a16:creationId xmlns:a16="http://schemas.microsoft.com/office/drawing/2014/main" id="{79B3E33E-073B-4BA9-AAB5-3C2AC0601954}"/>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9601" y="3151867"/>
            <a:ext cx="243788" cy="212643"/>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43" name="Objet 442">
            <a:extLst>
              <a:ext uri="{FF2B5EF4-FFF2-40B4-BE49-F238E27FC236}">
                <a16:creationId xmlns:a16="http://schemas.microsoft.com/office/drawing/2014/main" id="{DB760184-9281-43D3-9CCC-DA16AA546F38}"/>
              </a:ext>
            </a:extLst>
          </p:cNvPr>
          <p:cNvGraphicFramePr>
            <a:graphicFrameLocks noChangeAspect="1"/>
          </p:cNvGraphicFramePr>
          <p:nvPr>
            <p:extLst>
              <p:ext uri="{D42A27DB-BD31-4B8C-83A1-F6EECF244321}">
                <p14:modId xmlns:p14="http://schemas.microsoft.com/office/powerpoint/2010/main" val="1563339248"/>
              </p:ext>
            </p:extLst>
          </p:nvPr>
        </p:nvGraphicFramePr>
        <p:xfrm>
          <a:off x="1329445" y="3222193"/>
          <a:ext cx="544277" cy="373796"/>
        </p:xfrm>
        <a:graphic>
          <a:graphicData uri="http://schemas.openxmlformats.org/presentationml/2006/ole">
            <mc:AlternateContent xmlns:mc="http://schemas.openxmlformats.org/markup-compatibility/2006">
              <mc:Choice xmlns:v="urn:schemas-microsoft-com:vml" Requires="v">
                <p:oleObj spid="_x0000_s2152" name="Image bitmap" r:id="rId14" imgW="4642089" imgH="3168813" progId="Paint.Picture">
                  <p:embed/>
                </p:oleObj>
              </mc:Choice>
              <mc:Fallback>
                <p:oleObj name="Image bitmap" r:id="rId14" imgW="4642089" imgH="3168813" progId="Paint.Picture">
                  <p:embed/>
                  <p:pic>
                    <p:nvPicPr>
                      <p:cNvPr id="296" name="Objet 295">
                        <a:extLst>
                          <a:ext uri="{FF2B5EF4-FFF2-40B4-BE49-F238E27FC236}">
                            <a16:creationId xmlns:a16="http://schemas.microsoft.com/office/drawing/2014/main" id="{11BCD949-CF97-477A-BE01-24BE301209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9445" y="3222193"/>
                        <a:ext cx="544277" cy="373796"/>
                      </a:xfrm>
                      <a:prstGeom prst="rect">
                        <a:avLst/>
                      </a:prstGeom>
                      <a:noFill/>
                    </p:spPr>
                  </p:pic>
                </p:oleObj>
              </mc:Fallback>
            </mc:AlternateContent>
          </a:graphicData>
        </a:graphic>
      </p:graphicFrame>
      <p:graphicFrame>
        <p:nvGraphicFramePr>
          <p:cNvPr id="444" name="Objet 443">
            <a:extLst>
              <a:ext uri="{FF2B5EF4-FFF2-40B4-BE49-F238E27FC236}">
                <a16:creationId xmlns:a16="http://schemas.microsoft.com/office/drawing/2014/main" id="{FB9DB1EC-118B-46FB-A37F-BA3B87F852CA}"/>
              </a:ext>
            </a:extLst>
          </p:cNvPr>
          <p:cNvGraphicFramePr>
            <a:graphicFrameLocks noChangeAspect="1"/>
          </p:cNvGraphicFramePr>
          <p:nvPr>
            <p:extLst>
              <p:ext uri="{D42A27DB-BD31-4B8C-83A1-F6EECF244321}">
                <p14:modId xmlns:p14="http://schemas.microsoft.com/office/powerpoint/2010/main" val="3034946409"/>
              </p:ext>
            </p:extLst>
          </p:nvPr>
        </p:nvGraphicFramePr>
        <p:xfrm>
          <a:off x="1324208" y="3152613"/>
          <a:ext cx="544277" cy="373796"/>
        </p:xfrm>
        <a:graphic>
          <a:graphicData uri="http://schemas.openxmlformats.org/presentationml/2006/ole">
            <mc:AlternateContent xmlns:mc="http://schemas.openxmlformats.org/markup-compatibility/2006">
              <mc:Choice xmlns:v="urn:schemas-microsoft-com:vml" Requires="v">
                <p:oleObj spid="_x0000_s2153" name="Image bitmap" r:id="rId14" imgW="4642089" imgH="3168813" progId="Paint.Picture">
                  <p:embed/>
                </p:oleObj>
              </mc:Choice>
              <mc:Fallback>
                <p:oleObj name="Image bitmap" r:id="rId14" imgW="4642089" imgH="3168813" progId="Paint.Picture">
                  <p:embed/>
                  <p:pic>
                    <p:nvPicPr>
                      <p:cNvPr id="297" name="Objet 296">
                        <a:extLst>
                          <a:ext uri="{FF2B5EF4-FFF2-40B4-BE49-F238E27FC236}">
                            <a16:creationId xmlns:a16="http://schemas.microsoft.com/office/drawing/2014/main" id="{4B995C0E-D4D0-4BA4-BC07-62C1CFCC01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4208" y="3152613"/>
                        <a:ext cx="544277" cy="373796"/>
                      </a:xfrm>
                      <a:prstGeom prst="rect">
                        <a:avLst/>
                      </a:prstGeom>
                      <a:noFill/>
                    </p:spPr>
                  </p:pic>
                </p:oleObj>
              </mc:Fallback>
            </mc:AlternateContent>
          </a:graphicData>
        </a:graphic>
      </p:graphicFrame>
      <p:graphicFrame>
        <p:nvGraphicFramePr>
          <p:cNvPr id="445" name="Objet 444">
            <a:extLst>
              <a:ext uri="{FF2B5EF4-FFF2-40B4-BE49-F238E27FC236}">
                <a16:creationId xmlns:a16="http://schemas.microsoft.com/office/drawing/2014/main" id="{D9B03CC1-9ED0-47E0-9587-9E7245DAD7BE}"/>
              </a:ext>
            </a:extLst>
          </p:cNvPr>
          <p:cNvGraphicFramePr>
            <a:graphicFrameLocks noChangeAspect="1"/>
          </p:cNvGraphicFramePr>
          <p:nvPr>
            <p:extLst>
              <p:ext uri="{D42A27DB-BD31-4B8C-83A1-F6EECF244321}">
                <p14:modId xmlns:p14="http://schemas.microsoft.com/office/powerpoint/2010/main" val="3913066146"/>
              </p:ext>
            </p:extLst>
          </p:nvPr>
        </p:nvGraphicFramePr>
        <p:xfrm>
          <a:off x="1058112" y="3046422"/>
          <a:ext cx="1291449" cy="886934"/>
        </p:xfrm>
        <a:graphic>
          <a:graphicData uri="http://schemas.openxmlformats.org/presentationml/2006/ole">
            <mc:AlternateContent xmlns:mc="http://schemas.openxmlformats.org/markup-compatibility/2006">
              <mc:Choice xmlns:v="urn:schemas-microsoft-com:vml" Requires="v">
                <p:oleObj spid="_x0000_s2154" name="Image bitmap" r:id="rId14" imgW="4642089" imgH="3168813" progId="Paint.Picture">
                  <p:embed/>
                </p:oleObj>
              </mc:Choice>
              <mc:Fallback>
                <p:oleObj name="Image bitmap" r:id="rId14" imgW="4642089" imgH="3168813" progId="Paint.Picture">
                  <p:embed/>
                  <p:pic>
                    <p:nvPicPr>
                      <p:cNvPr id="249" name="Objet 248">
                        <a:extLst>
                          <a:ext uri="{FF2B5EF4-FFF2-40B4-BE49-F238E27FC236}">
                            <a16:creationId xmlns:a16="http://schemas.microsoft.com/office/drawing/2014/main" id="{EC10F46A-7BF6-4D38-B6BA-4548E95863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8112" y="3046422"/>
                        <a:ext cx="1291449" cy="886934"/>
                      </a:xfrm>
                      <a:prstGeom prst="rect">
                        <a:avLst/>
                      </a:prstGeom>
                      <a:noFill/>
                    </p:spPr>
                  </p:pic>
                </p:oleObj>
              </mc:Fallback>
            </mc:AlternateContent>
          </a:graphicData>
        </a:graphic>
      </p:graphicFrame>
      <p:sp>
        <p:nvSpPr>
          <p:cNvPr id="446" name="Rectangle 445">
            <a:extLst>
              <a:ext uri="{FF2B5EF4-FFF2-40B4-BE49-F238E27FC236}">
                <a16:creationId xmlns:a16="http://schemas.microsoft.com/office/drawing/2014/main" id="{D089B3FB-A9F2-4558-8B2B-0C134BC722A1}"/>
              </a:ext>
            </a:extLst>
          </p:cNvPr>
          <p:cNvSpPr/>
          <p:nvPr/>
        </p:nvSpPr>
        <p:spPr>
          <a:xfrm>
            <a:off x="2900276" y="3088507"/>
            <a:ext cx="2911310" cy="369332"/>
          </a:xfrm>
          <a:prstGeom prst="rect">
            <a:avLst/>
          </a:prstGeom>
        </p:spPr>
        <p:txBody>
          <a:bodyPr wrap="none">
            <a:spAutoFit/>
          </a:bodyPr>
          <a:lstStyle/>
          <a:p>
            <a:r>
              <a:rPr lang="en-GB" b="1" dirty="0">
                <a:solidFill>
                  <a:srgbClr val="00B0F0"/>
                </a:solidFill>
                <a:sym typeface="Wingdings" panose="05000000000000000000" pitchFamily="2" charset="2"/>
              </a:rPr>
              <a:t> </a:t>
            </a:r>
            <a:r>
              <a:rPr lang="en-GB" b="1" dirty="0">
                <a:solidFill>
                  <a:srgbClr val="00B0F0"/>
                </a:solidFill>
              </a:rPr>
              <a:t>Detail HVAC consumption</a:t>
            </a:r>
            <a:endParaRPr lang="fr-FR" dirty="0">
              <a:solidFill>
                <a:srgbClr val="00B0F0"/>
              </a:solidFill>
            </a:endParaRPr>
          </a:p>
        </p:txBody>
      </p:sp>
      <p:grpSp>
        <p:nvGrpSpPr>
          <p:cNvPr id="447" name="Groupe 446">
            <a:extLst>
              <a:ext uri="{FF2B5EF4-FFF2-40B4-BE49-F238E27FC236}">
                <a16:creationId xmlns:a16="http://schemas.microsoft.com/office/drawing/2014/main" id="{5EF38873-C61F-4836-95A1-C2B705F22A71}"/>
              </a:ext>
            </a:extLst>
          </p:cNvPr>
          <p:cNvGrpSpPr/>
          <p:nvPr/>
        </p:nvGrpSpPr>
        <p:grpSpPr>
          <a:xfrm>
            <a:off x="1502123" y="4974496"/>
            <a:ext cx="1054827" cy="612309"/>
            <a:chOff x="1099201" y="3902940"/>
            <a:chExt cx="1054827" cy="612309"/>
          </a:xfrm>
        </p:grpSpPr>
        <p:grpSp>
          <p:nvGrpSpPr>
            <p:cNvPr id="448" name="Groupe 447">
              <a:extLst>
                <a:ext uri="{FF2B5EF4-FFF2-40B4-BE49-F238E27FC236}">
                  <a16:creationId xmlns:a16="http://schemas.microsoft.com/office/drawing/2014/main" id="{869C8570-7DC9-4001-A55D-372A8CB5AFE7}"/>
                </a:ext>
              </a:extLst>
            </p:cNvPr>
            <p:cNvGrpSpPr/>
            <p:nvPr/>
          </p:nvGrpSpPr>
          <p:grpSpPr>
            <a:xfrm>
              <a:off x="1099201" y="3902940"/>
              <a:ext cx="1054827" cy="612309"/>
              <a:chOff x="1099201" y="3902940"/>
              <a:chExt cx="1054827" cy="612309"/>
            </a:xfrm>
          </p:grpSpPr>
          <p:sp>
            <p:nvSpPr>
              <p:cNvPr id="450" name="Forme libre : forme 449">
                <a:extLst>
                  <a:ext uri="{FF2B5EF4-FFF2-40B4-BE49-F238E27FC236}">
                    <a16:creationId xmlns:a16="http://schemas.microsoft.com/office/drawing/2014/main" id="{FB00F85B-3073-4DEB-BFC2-513966B6FDA6}"/>
                  </a:ext>
                </a:extLst>
              </p:cNvPr>
              <p:cNvSpPr/>
              <p:nvPr/>
            </p:nvSpPr>
            <p:spPr>
              <a:xfrm>
                <a:off x="1774222" y="4186116"/>
                <a:ext cx="379806" cy="45719"/>
              </a:xfrm>
              <a:custGeom>
                <a:avLst/>
                <a:gdLst>
                  <a:gd name="connsiteX0" fmla="*/ 457200 w 457200"/>
                  <a:gd name="connsiteY0" fmla="*/ 0 h 0"/>
                  <a:gd name="connsiteX1" fmla="*/ 0 w 457200"/>
                  <a:gd name="connsiteY1" fmla="*/ 0 h 0"/>
                </a:gdLst>
                <a:ahLst/>
                <a:cxnLst>
                  <a:cxn ang="0">
                    <a:pos x="connsiteX0" y="connsiteY0"/>
                  </a:cxn>
                  <a:cxn ang="0">
                    <a:pos x="connsiteX1" y="connsiteY1"/>
                  </a:cxn>
                </a:cxnLst>
                <a:rect l="l" t="t" r="r" b="b"/>
                <a:pathLst>
                  <a:path w="457200">
                    <a:moveTo>
                      <a:pt x="457200" y="0"/>
                    </a:moveTo>
                    <a:lnTo>
                      <a:pt x="0" y="0"/>
                    </a:lnTo>
                  </a:path>
                </a:pathLst>
              </a:cu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Rectangle 450">
                <a:extLst>
                  <a:ext uri="{FF2B5EF4-FFF2-40B4-BE49-F238E27FC236}">
                    <a16:creationId xmlns:a16="http://schemas.microsoft.com/office/drawing/2014/main" id="{1F7A037E-5E4E-4657-B19A-8C7C06DC7101}"/>
                  </a:ext>
                </a:extLst>
              </p:cNvPr>
              <p:cNvSpPr/>
              <p:nvPr/>
            </p:nvSpPr>
            <p:spPr>
              <a:xfrm>
                <a:off x="1099201" y="3902940"/>
                <a:ext cx="658744" cy="612309"/>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9" name="Triangle isocèle 448">
              <a:extLst>
                <a:ext uri="{FF2B5EF4-FFF2-40B4-BE49-F238E27FC236}">
                  <a16:creationId xmlns:a16="http://schemas.microsoft.com/office/drawing/2014/main" id="{5C6196EE-0ED6-4ECC-B4AC-C795C15EAE34}"/>
                </a:ext>
              </a:extLst>
            </p:cNvPr>
            <p:cNvSpPr/>
            <p:nvPr/>
          </p:nvSpPr>
          <p:spPr>
            <a:xfrm rot="16200000">
              <a:off x="1860503" y="4111963"/>
              <a:ext cx="172273" cy="148089"/>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2" name="Rectangle 451">
            <a:extLst>
              <a:ext uri="{FF2B5EF4-FFF2-40B4-BE49-F238E27FC236}">
                <a16:creationId xmlns:a16="http://schemas.microsoft.com/office/drawing/2014/main" id="{00AF6E7A-FAAF-4295-9F54-A05945F02720}"/>
              </a:ext>
            </a:extLst>
          </p:cNvPr>
          <p:cNvSpPr/>
          <p:nvPr/>
        </p:nvSpPr>
        <p:spPr>
          <a:xfrm>
            <a:off x="7808633" y="5076212"/>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4" name="AutoShape 1182">
            <a:extLst>
              <a:ext uri="{FF2B5EF4-FFF2-40B4-BE49-F238E27FC236}">
                <a16:creationId xmlns:a16="http://schemas.microsoft.com/office/drawing/2014/main" id="{8F2CF89D-76FD-4B8F-B2B7-7680E36DFC7D}"/>
              </a:ext>
            </a:extLst>
          </p:cNvPr>
          <p:cNvCxnSpPr>
            <a:cxnSpLocks noChangeShapeType="1"/>
          </p:cNvCxnSpPr>
          <p:nvPr/>
        </p:nvCxnSpPr>
        <p:spPr bwMode="auto">
          <a:xfrm>
            <a:off x="6464021" y="3619600"/>
            <a:ext cx="444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4" name="Groupe 23">
            <a:extLst>
              <a:ext uri="{FF2B5EF4-FFF2-40B4-BE49-F238E27FC236}">
                <a16:creationId xmlns:a16="http://schemas.microsoft.com/office/drawing/2014/main" id="{EA56093D-25AD-4151-9B1A-1A9487F7B634}"/>
              </a:ext>
            </a:extLst>
          </p:cNvPr>
          <p:cNvGrpSpPr/>
          <p:nvPr/>
        </p:nvGrpSpPr>
        <p:grpSpPr>
          <a:xfrm>
            <a:off x="2890213" y="2428112"/>
            <a:ext cx="6460826" cy="2128601"/>
            <a:chOff x="3122995" y="1930834"/>
            <a:chExt cx="6460826" cy="2128601"/>
          </a:xfrm>
        </p:grpSpPr>
        <p:grpSp>
          <p:nvGrpSpPr>
            <p:cNvPr id="23" name="Groupe 22">
              <a:extLst>
                <a:ext uri="{FF2B5EF4-FFF2-40B4-BE49-F238E27FC236}">
                  <a16:creationId xmlns:a16="http://schemas.microsoft.com/office/drawing/2014/main" id="{6F254C09-B164-47FF-B9A2-8E242E26DE29}"/>
                </a:ext>
              </a:extLst>
            </p:cNvPr>
            <p:cNvGrpSpPr/>
            <p:nvPr/>
          </p:nvGrpSpPr>
          <p:grpSpPr>
            <a:xfrm>
              <a:off x="3122995" y="1930834"/>
              <a:ext cx="6460826" cy="2128601"/>
              <a:chOff x="3122995" y="1930834"/>
              <a:chExt cx="6460826" cy="2128601"/>
            </a:xfrm>
          </p:grpSpPr>
          <p:sp>
            <p:nvSpPr>
              <p:cNvPr id="420" name="Rectangle 419">
                <a:extLst>
                  <a:ext uri="{FF2B5EF4-FFF2-40B4-BE49-F238E27FC236}">
                    <a16:creationId xmlns:a16="http://schemas.microsoft.com/office/drawing/2014/main" id="{C000ACA9-B1D7-4B68-9038-897647A2D36F}"/>
                  </a:ext>
                </a:extLst>
              </p:cNvPr>
              <p:cNvSpPr/>
              <p:nvPr/>
            </p:nvSpPr>
            <p:spPr>
              <a:xfrm>
                <a:off x="3122995" y="1930834"/>
                <a:ext cx="3154646" cy="369332"/>
              </a:xfrm>
              <a:prstGeom prst="rect">
                <a:avLst/>
              </a:prstGeom>
            </p:spPr>
            <p:txBody>
              <a:bodyPr wrap="none">
                <a:spAutoFit/>
              </a:bodyPr>
              <a:lstStyle/>
              <a:p>
                <a:r>
                  <a:rPr lang="en-GB" b="1" dirty="0">
                    <a:solidFill>
                      <a:srgbClr val="FF0000"/>
                    </a:solidFill>
                    <a:sym typeface="Wingdings" panose="05000000000000000000" pitchFamily="2" charset="2"/>
                  </a:rPr>
                  <a:t> </a:t>
                </a:r>
                <a:r>
                  <a:rPr lang="en-GB" b="1" dirty="0">
                    <a:solidFill>
                      <a:srgbClr val="FF0000"/>
                    </a:solidFill>
                  </a:rPr>
                  <a:t>Detail Traction consumption</a:t>
                </a:r>
              </a:p>
            </p:txBody>
          </p:sp>
          <p:graphicFrame>
            <p:nvGraphicFramePr>
              <p:cNvPr id="455" name="Graphique 454">
                <a:extLst>
                  <a:ext uri="{FF2B5EF4-FFF2-40B4-BE49-F238E27FC236}">
                    <a16:creationId xmlns:a16="http://schemas.microsoft.com/office/drawing/2014/main" id="{00FD00D1-14DE-418B-809F-44CACACFC9BD}"/>
                  </a:ext>
                </a:extLst>
              </p:cNvPr>
              <p:cNvGraphicFramePr>
                <a:graphicFrameLocks/>
              </p:cNvGraphicFramePr>
              <p:nvPr>
                <p:extLst>
                  <p:ext uri="{D42A27DB-BD31-4B8C-83A1-F6EECF244321}">
                    <p14:modId xmlns:p14="http://schemas.microsoft.com/office/powerpoint/2010/main" val="2955216148"/>
                  </p:ext>
                </p:extLst>
              </p:nvPr>
            </p:nvGraphicFramePr>
            <p:xfrm>
              <a:off x="6309665" y="2496122"/>
              <a:ext cx="3274156" cy="1563313"/>
            </p:xfrm>
            <a:graphic>
              <a:graphicData uri="http://schemas.openxmlformats.org/drawingml/2006/chart">
                <c:chart xmlns:c="http://schemas.openxmlformats.org/drawingml/2006/chart" xmlns:r="http://schemas.openxmlformats.org/officeDocument/2006/relationships" r:id="rId16"/>
              </a:graphicData>
            </a:graphic>
          </p:graphicFrame>
        </p:grpSp>
        <p:pic>
          <p:nvPicPr>
            <p:cNvPr id="456" name="Picture 2">
              <a:extLst>
                <a:ext uri="{FF2B5EF4-FFF2-40B4-BE49-F238E27FC236}">
                  <a16:creationId xmlns:a16="http://schemas.microsoft.com/office/drawing/2014/main" id="{A89DBCCC-6645-446F-90F1-E647AF2A61CF}"/>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8345881" y="2252329"/>
              <a:ext cx="850805" cy="85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9" name="Picture 2" descr="U:\Marketing\MSAV\Marketing tools\3D models\MSAV25000-Ultralight\Insulator\Std + Std + Axial connector\Outline MSAV25K-I-xxx-A-S-S.png">
            <a:extLst>
              <a:ext uri="{FF2B5EF4-FFF2-40B4-BE49-F238E27FC236}">
                <a16:creationId xmlns:a16="http://schemas.microsoft.com/office/drawing/2014/main" id="{CB624515-D77A-4C65-AE4B-DF2A483EAAE9}"/>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44573" y="2335340"/>
            <a:ext cx="549995" cy="605988"/>
          </a:xfrm>
          <a:prstGeom prst="rect">
            <a:avLst/>
          </a:prstGeom>
          <a:noFill/>
          <a:extLst>
            <a:ext uri="{909E8E84-426E-40DD-AFC4-6F175D3DCCD1}">
              <a14:hiddenFill xmlns:a14="http://schemas.microsoft.com/office/drawing/2010/main">
                <a:solidFill>
                  <a:srgbClr val="FFFFFF"/>
                </a:solidFill>
              </a14:hiddenFill>
            </a:ext>
          </a:extLst>
        </p:spPr>
      </p:pic>
      <p:grpSp>
        <p:nvGrpSpPr>
          <p:cNvPr id="460" name="Groupe 459">
            <a:extLst>
              <a:ext uri="{FF2B5EF4-FFF2-40B4-BE49-F238E27FC236}">
                <a16:creationId xmlns:a16="http://schemas.microsoft.com/office/drawing/2014/main" id="{57429AD8-8028-48A7-8034-E2589AAA3EAE}"/>
              </a:ext>
            </a:extLst>
          </p:cNvPr>
          <p:cNvGrpSpPr/>
          <p:nvPr/>
        </p:nvGrpSpPr>
        <p:grpSpPr>
          <a:xfrm>
            <a:off x="1495902" y="3929418"/>
            <a:ext cx="4110267" cy="2540926"/>
            <a:chOff x="1099201" y="2877256"/>
            <a:chExt cx="4110267" cy="2540926"/>
          </a:xfrm>
        </p:grpSpPr>
        <p:grpSp>
          <p:nvGrpSpPr>
            <p:cNvPr id="461" name="Groupe 460">
              <a:extLst>
                <a:ext uri="{FF2B5EF4-FFF2-40B4-BE49-F238E27FC236}">
                  <a16:creationId xmlns:a16="http://schemas.microsoft.com/office/drawing/2014/main" id="{8E623C26-8137-4398-866C-3ED3CB53DB39}"/>
                </a:ext>
              </a:extLst>
            </p:cNvPr>
            <p:cNvGrpSpPr/>
            <p:nvPr/>
          </p:nvGrpSpPr>
          <p:grpSpPr>
            <a:xfrm>
              <a:off x="1099201" y="2877256"/>
              <a:ext cx="4110267" cy="2540926"/>
              <a:chOff x="1099201" y="2877256"/>
              <a:chExt cx="4110267" cy="2540926"/>
            </a:xfrm>
          </p:grpSpPr>
          <p:grpSp>
            <p:nvGrpSpPr>
              <p:cNvPr id="467" name="Groupe 466">
                <a:extLst>
                  <a:ext uri="{FF2B5EF4-FFF2-40B4-BE49-F238E27FC236}">
                    <a16:creationId xmlns:a16="http://schemas.microsoft.com/office/drawing/2014/main" id="{024C8E87-BB4F-4B08-8A67-67202B13BD44}"/>
                  </a:ext>
                </a:extLst>
              </p:cNvPr>
              <p:cNvGrpSpPr/>
              <p:nvPr/>
            </p:nvGrpSpPr>
            <p:grpSpPr>
              <a:xfrm>
                <a:off x="1099201" y="2877256"/>
                <a:ext cx="3866499" cy="2088443"/>
                <a:chOff x="1099201" y="2877256"/>
                <a:chExt cx="3866499" cy="2088443"/>
              </a:xfrm>
            </p:grpSpPr>
            <p:sp>
              <p:nvSpPr>
                <p:cNvPr id="469" name="Forme libre : forme 468">
                  <a:extLst>
                    <a:ext uri="{FF2B5EF4-FFF2-40B4-BE49-F238E27FC236}">
                      <a16:creationId xmlns:a16="http://schemas.microsoft.com/office/drawing/2014/main" id="{506C308F-9DD5-4707-96A0-BDFA4C7C84CF}"/>
                    </a:ext>
                  </a:extLst>
                </p:cNvPr>
                <p:cNvSpPr/>
                <p:nvPr/>
              </p:nvSpPr>
              <p:spPr>
                <a:xfrm>
                  <a:off x="3038426" y="3139704"/>
                  <a:ext cx="790623" cy="1049941"/>
                </a:xfrm>
                <a:custGeom>
                  <a:avLst/>
                  <a:gdLst>
                    <a:gd name="connsiteX0" fmla="*/ 0 w 806450"/>
                    <a:gd name="connsiteY0" fmla="*/ 0 h 635000"/>
                    <a:gd name="connsiteX1" fmla="*/ 0 w 806450"/>
                    <a:gd name="connsiteY1" fmla="*/ 635000 h 635000"/>
                    <a:gd name="connsiteX2" fmla="*/ 806450 w 806450"/>
                    <a:gd name="connsiteY2" fmla="*/ 635000 h 635000"/>
                  </a:gdLst>
                  <a:ahLst/>
                  <a:cxnLst>
                    <a:cxn ang="0">
                      <a:pos x="connsiteX0" y="connsiteY0"/>
                    </a:cxn>
                    <a:cxn ang="0">
                      <a:pos x="connsiteX1" y="connsiteY1"/>
                    </a:cxn>
                    <a:cxn ang="0">
                      <a:pos x="connsiteX2" y="connsiteY2"/>
                    </a:cxn>
                  </a:cxnLst>
                  <a:rect l="l" t="t" r="r" b="b"/>
                  <a:pathLst>
                    <a:path w="806450" h="635000">
                      <a:moveTo>
                        <a:pt x="0" y="0"/>
                      </a:moveTo>
                      <a:lnTo>
                        <a:pt x="0" y="635000"/>
                      </a:lnTo>
                      <a:lnTo>
                        <a:pt x="806450" y="63500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Rectangle 469">
                  <a:extLst>
                    <a:ext uri="{FF2B5EF4-FFF2-40B4-BE49-F238E27FC236}">
                      <a16:creationId xmlns:a16="http://schemas.microsoft.com/office/drawing/2014/main" id="{54653104-C764-40F4-BB72-336710A0C00D}"/>
                    </a:ext>
                  </a:extLst>
                </p:cNvPr>
                <p:cNvSpPr/>
                <p:nvPr/>
              </p:nvSpPr>
              <p:spPr>
                <a:xfrm>
                  <a:off x="3820333" y="3857809"/>
                  <a:ext cx="663374" cy="608887"/>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orme libre : forme 470">
                  <a:extLst>
                    <a:ext uri="{FF2B5EF4-FFF2-40B4-BE49-F238E27FC236}">
                      <a16:creationId xmlns:a16="http://schemas.microsoft.com/office/drawing/2014/main" id="{526383BF-A243-4DA7-A6FE-C3C78B7D2278}"/>
                    </a:ext>
                  </a:extLst>
                </p:cNvPr>
                <p:cNvSpPr/>
                <p:nvPr/>
              </p:nvSpPr>
              <p:spPr>
                <a:xfrm>
                  <a:off x="4489450" y="4189646"/>
                  <a:ext cx="476250" cy="776053"/>
                </a:xfrm>
                <a:custGeom>
                  <a:avLst/>
                  <a:gdLst>
                    <a:gd name="connsiteX0" fmla="*/ 0 w 476250"/>
                    <a:gd name="connsiteY0" fmla="*/ 0 h 901700"/>
                    <a:gd name="connsiteX1" fmla="*/ 476250 w 476250"/>
                    <a:gd name="connsiteY1" fmla="*/ 0 h 901700"/>
                    <a:gd name="connsiteX2" fmla="*/ 476250 w 476250"/>
                    <a:gd name="connsiteY2" fmla="*/ 901700 h 901700"/>
                  </a:gdLst>
                  <a:ahLst/>
                  <a:cxnLst>
                    <a:cxn ang="0">
                      <a:pos x="connsiteX0" y="connsiteY0"/>
                    </a:cxn>
                    <a:cxn ang="0">
                      <a:pos x="connsiteX1" y="connsiteY1"/>
                    </a:cxn>
                    <a:cxn ang="0">
                      <a:pos x="connsiteX2" y="connsiteY2"/>
                    </a:cxn>
                  </a:cxnLst>
                  <a:rect l="l" t="t" r="r" b="b"/>
                  <a:pathLst>
                    <a:path w="476250" h="901700">
                      <a:moveTo>
                        <a:pt x="0" y="0"/>
                      </a:moveTo>
                      <a:lnTo>
                        <a:pt x="476250" y="0"/>
                      </a:lnTo>
                      <a:lnTo>
                        <a:pt x="476250" y="90170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orme libre : forme 471">
                  <a:extLst>
                    <a:ext uri="{FF2B5EF4-FFF2-40B4-BE49-F238E27FC236}">
                      <a16:creationId xmlns:a16="http://schemas.microsoft.com/office/drawing/2014/main" id="{FE2E9EB4-3D85-4C15-8504-8DF5F69EFAD2}"/>
                    </a:ext>
                  </a:extLst>
                </p:cNvPr>
                <p:cNvSpPr/>
                <p:nvPr/>
              </p:nvSpPr>
              <p:spPr>
                <a:xfrm>
                  <a:off x="2579807" y="4186116"/>
                  <a:ext cx="457200" cy="0"/>
                </a:xfrm>
                <a:custGeom>
                  <a:avLst/>
                  <a:gdLst>
                    <a:gd name="connsiteX0" fmla="*/ 457200 w 457200"/>
                    <a:gd name="connsiteY0" fmla="*/ 0 h 0"/>
                    <a:gd name="connsiteX1" fmla="*/ 0 w 457200"/>
                    <a:gd name="connsiteY1" fmla="*/ 0 h 0"/>
                  </a:gdLst>
                  <a:ahLst/>
                  <a:cxnLst>
                    <a:cxn ang="0">
                      <a:pos x="connsiteX0" y="connsiteY0"/>
                    </a:cxn>
                    <a:cxn ang="0">
                      <a:pos x="connsiteX1" y="connsiteY1"/>
                    </a:cxn>
                  </a:cxnLst>
                  <a:rect l="l" t="t" r="r" b="b"/>
                  <a:pathLst>
                    <a:path w="457200">
                      <a:moveTo>
                        <a:pt x="457200" y="0"/>
                      </a:moveTo>
                      <a:lnTo>
                        <a:pt x="0" y="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Rectangle 472">
                  <a:extLst>
                    <a:ext uri="{FF2B5EF4-FFF2-40B4-BE49-F238E27FC236}">
                      <a16:creationId xmlns:a16="http://schemas.microsoft.com/office/drawing/2014/main" id="{D08641FE-FD75-4D01-A462-197A80DDF779}"/>
                    </a:ext>
                  </a:extLst>
                </p:cNvPr>
                <p:cNvSpPr/>
                <p:nvPr/>
              </p:nvSpPr>
              <p:spPr>
                <a:xfrm>
                  <a:off x="2150011" y="3992853"/>
                  <a:ext cx="409048" cy="380214"/>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orme libre : forme 473">
                  <a:extLst>
                    <a:ext uri="{FF2B5EF4-FFF2-40B4-BE49-F238E27FC236}">
                      <a16:creationId xmlns:a16="http://schemas.microsoft.com/office/drawing/2014/main" id="{8647FE4A-282A-4900-BA43-2812899B2A7E}"/>
                    </a:ext>
                  </a:extLst>
                </p:cNvPr>
                <p:cNvSpPr/>
                <p:nvPr/>
              </p:nvSpPr>
              <p:spPr>
                <a:xfrm>
                  <a:off x="1774222" y="4186116"/>
                  <a:ext cx="379806" cy="45719"/>
                </a:xfrm>
                <a:custGeom>
                  <a:avLst/>
                  <a:gdLst>
                    <a:gd name="connsiteX0" fmla="*/ 457200 w 457200"/>
                    <a:gd name="connsiteY0" fmla="*/ 0 h 0"/>
                    <a:gd name="connsiteX1" fmla="*/ 0 w 457200"/>
                    <a:gd name="connsiteY1" fmla="*/ 0 h 0"/>
                  </a:gdLst>
                  <a:ahLst/>
                  <a:cxnLst>
                    <a:cxn ang="0">
                      <a:pos x="connsiteX0" y="connsiteY0"/>
                    </a:cxn>
                    <a:cxn ang="0">
                      <a:pos x="connsiteX1" y="connsiteY1"/>
                    </a:cxn>
                  </a:cxnLst>
                  <a:rect l="l" t="t" r="r" b="b"/>
                  <a:pathLst>
                    <a:path w="457200">
                      <a:moveTo>
                        <a:pt x="457200" y="0"/>
                      </a:moveTo>
                      <a:lnTo>
                        <a:pt x="0" y="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Rectangle 474">
                  <a:extLst>
                    <a:ext uri="{FF2B5EF4-FFF2-40B4-BE49-F238E27FC236}">
                      <a16:creationId xmlns:a16="http://schemas.microsoft.com/office/drawing/2014/main" id="{C6018880-C248-4C81-9C8E-F7C5B8E8FF93}"/>
                    </a:ext>
                  </a:extLst>
                </p:cNvPr>
                <p:cNvSpPr/>
                <p:nvPr/>
              </p:nvSpPr>
              <p:spPr>
                <a:xfrm>
                  <a:off x="1099201" y="3902940"/>
                  <a:ext cx="658744" cy="612309"/>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orme libre : forme 475">
                  <a:extLst>
                    <a:ext uri="{FF2B5EF4-FFF2-40B4-BE49-F238E27FC236}">
                      <a16:creationId xmlns:a16="http://schemas.microsoft.com/office/drawing/2014/main" id="{BFB10087-B11A-4CC4-87B6-636987BA290D}"/>
                    </a:ext>
                  </a:extLst>
                </p:cNvPr>
                <p:cNvSpPr/>
                <p:nvPr/>
              </p:nvSpPr>
              <p:spPr>
                <a:xfrm>
                  <a:off x="3033713" y="2877256"/>
                  <a:ext cx="121443" cy="288755"/>
                </a:xfrm>
                <a:custGeom>
                  <a:avLst/>
                  <a:gdLst>
                    <a:gd name="connsiteX0" fmla="*/ 0 w 121443"/>
                    <a:gd name="connsiteY0" fmla="*/ 0 h 276225"/>
                    <a:gd name="connsiteX1" fmla="*/ 121443 w 121443"/>
                    <a:gd name="connsiteY1" fmla="*/ 157162 h 276225"/>
                    <a:gd name="connsiteX2" fmla="*/ 0 w 121443"/>
                    <a:gd name="connsiteY2" fmla="*/ 276225 h 276225"/>
                  </a:gdLst>
                  <a:ahLst/>
                  <a:cxnLst>
                    <a:cxn ang="0">
                      <a:pos x="connsiteX0" y="connsiteY0"/>
                    </a:cxn>
                    <a:cxn ang="0">
                      <a:pos x="connsiteX1" y="connsiteY1"/>
                    </a:cxn>
                    <a:cxn ang="0">
                      <a:pos x="connsiteX2" y="connsiteY2"/>
                    </a:cxn>
                  </a:cxnLst>
                  <a:rect l="l" t="t" r="r" b="b"/>
                  <a:pathLst>
                    <a:path w="121443" h="276225">
                      <a:moveTo>
                        <a:pt x="0" y="0"/>
                      </a:moveTo>
                      <a:lnTo>
                        <a:pt x="121443" y="157162"/>
                      </a:lnTo>
                      <a:lnTo>
                        <a:pt x="0" y="276225"/>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8" name="Ellipse 467">
                <a:extLst>
                  <a:ext uri="{FF2B5EF4-FFF2-40B4-BE49-F238E27FC236}">
                    <a16:creationId xmlns:a16="http://schemas.microsoft.com/office/drawing/2014/main" id="{61D04013-B546-47B0-AECB-4D172BABF443}"/>
                  </a:ext>
                </a:extLst>
              </p:cNvPr>
              <p:cNvSpPr/>
              <p:nvPr/>
            </p:nvSpPr>
            <p:spPr>
              <a:xfrm>
                <a:off x="4697818" y="4962503"/>
                <a:ext cx="511650" cy="455679"/>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2" name="Triangle isocèle 461">
              <a:extLst>
                <a:ext uri="{FF2B5EF4-FFF2-40B4-BE49-F238E27FC236}">
                  <a16:creationId xmlns:a16="http://schemas.microsoft.com/office/drawing/2014/main" id="{DF3094ED-DF40-403B-9898-F88833A1DD83}"/>
                </a:ext>
              </a:extLst>
            </p:cNvPr>
            <p:cNvSpPr/>
            <p:nvPr/>
          </p:nvSpPr>
          <p:spPr>
            <a:xfrm rot="16200000">
              <a:off x="2650867" y="4115237"/>
              <a:ext cx="172273" cy="14808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Triangle isocèle 462">
              <a:extLst>
                <a:ext uri="{FF2B5EF4-FFF2-40B4-BE49-F238E27FC236}">
                  <a16:creationId xmlns:a16="http://schemas.microsoft.com/office/drawing/2014/main" id="{0E2D935C-13C5-47A2-BA58-BA56E4FC4534}"/>
                </a:ext>
              </a:extLst>
            </p:cNvPr>
            <p:cNvSpPr/>
            <p:nvPr/>
          </p:nvSpPr>
          <p:spPr>
            <a:xfrm rot="5400000">
              <a:off x="3392533" y="4112780"/>
              <a:ext cx="172273" cy="14808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Triangle isocèle 463">
              <a:extLst>
                <a:ext uri="{FF2B5EF4-FFF2-40B4-BE49-F238E27FC236}">
                  <a16:creationId xmlns:a16="http://schemas.microsoft.com/office/drawing/2014/main" id="{512C5209-F307-4170-8EC2-3FF55439645D}"/>
                </a:ext>
              </a:extLst>
            </p:cNvPr>
            <p:cNvSpPr/>
            <p:nvPr/>
          </p:nvSpPr>
          <p:spPr>
            <a:xfrm rot="10800000">
              <a:off x="4888926" y="4421036"/>
              <a:ext cx="172273" cy="14808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Triangle isocèle 464">
              <a:extLst>
                <a:ext uri="{FF2B5EF4-FFF2-40B4-BE49-F238E27FC236}">
                  <a16:creationId xmlns:a16="http://schemas.microsoft.com/office/drawing/2014/main" id="{D1965B84-F585-4A5B-85F2-F911C1B927F5}"/>
                </a:ext>
              </a:extLst>
            </p:cNvPr>
            <p:cNvSpPr/>
            <p:nvPr/>
          </p:nvSpPr>
          <p:spPr>
            <a:xfrm rot="16200000">
              <a:off x="1860503" y="4111963"/>
              <a:ext cx="172273" cy="14808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Triangle isocèle 465">
              <a:extLst>
                <a:ext uri="{FF2B5EF4-FFF2-40B4-BE49-F238E27FC236}">
                  <a16:creationId xmlns:a16="http://schemas.microsoft.com/office/drawing/2014/main" id="{315204D3-24E3-41FF-975C-C48247F32A40}"/>
                </a:ext>
              </a:extLst>
            </p:cNvPr>
            <p:cNvSpPr/>
            <p:nvPr/>
          </p:nvSpPr>
          <p:spPr>
            <a:xfrm rot="10800000">
              <a:off x="2808407" y="3466431"/>
              <a:ext cx="451004" cy="35163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7" name="Groupe 476">
            <a:extLst>
              <a:ext uri="{FF2B5EF4-FFF2-40B4-BE49-F238E27FC236}">
                <a16:creationId xmlns:a16="http://schemas.microsoft.com/office/drawing/2014/main" id="{E46B5F2C-E3FF-4857-BD5E-9D59E1F39355}"/>
              </a:ext>
            </a:extLst>
          </p:cNvPr>
          <p:cNvGrpSpPr/>
          <p:nvPr/>
        </p:nvGrpSpPr>
        <p:grpSpPr>
          <a:xfrm>
            <a:off x="3218054" y="3928676"/>
            <a:ext cx="2401061" cy="2545838"/>
            <a:chOff x="2808407" y="2872344"/>
            <a:chExt cx="2401061" cy="2545838"/>
          </a:xfrm>
        </p:grpSpPr>
        <p:grpSp>
          <p:nvGrpSpPr>
            <p:cNvPr id="478" name="Groupe 477">
              <a:extLst>
                <a:ext uri="{FF2B5EF4-FFF2-40B4-BE49-F238E27FC236}">
                  <a16:creationId xmlns:a16="http://schemas.microsoft.com/office/drawing/2014/main" id="{F1E260BB-A802-401A-9CCD-CB170529EEDC}"/>
                </a:ext>
              </a:extLst>
            </p:cNvPr>
            <p:cNvGrpSpPr/>
            <p:nvPr/>
          </p:nvGrpSpPr>
          <p:grpSpPr>
            <a:xfrm>
              <a:off x="3033713" y="2872344"/>
              <a:ext cx="2175755" cy="2545838"/>
              <a:chOff x="3033713" y="2872344"/>
              <a:chExt cx="2175755" cy="2545838"/>
            </a:xfrm>
          </p:grpSpPr>
          <p:grpSp>
            <p:nvGrpSpPr>
              <p:cNvPr id="480" name="Groupe 479">
                <a:extLst>
                  <a:ext uri="{FF2B5EF4-FFF2-40B4-BE49-F238E27FC236}">
                    <a16:creationId xmlns:a16="http://schemas.microsoft.com/office/drawing/2014/main" id="{73D1FF74-974F-471D-990E-376C98A50668}"/>
                  </a:ext>
                </a:extLst>
              </p:cNvPr>
              <p:cNvGrpSpPr/>
              <p:nvPr/>
            </p:nvGrpSpPr>
            <p:grpSpPr>
              <a:xfrm>
                <a:off x="3033713" y="2872344"/>
                <a:ext cx="2175755" cy="2545838"/>
                <a:chOff x="3033713" y="2872344"/>
                <a:chExt cx="2175755" cy="2545838"/>
              </a:xfrm>
            </p:grpSpPr>
            <p:grpSp>
              <p:nvGrpSpPr>
                <p:cNvPr id="484" name="Groupe 483">
                  <a:extLst>
                    <a:ext uri="{FF2B5EF4-FFF2-40B4-BE49-F238E27FC236}">
                      <a16:creationId xmlns:a16="http://schemas.microsoft.com/office/drawing/2014/main" id="{14F9C58F-1110-4009-B51A-F603F99B66C8}"/>
                    </a:ext>
                  </a:extLst>
                </p:cNvPr>
                <p:cNvGrpSpPr/>
                <p:nvPr/>
              </p:nvGrpSpPr>
              <p:grpSpPr>
                <a:xfrm>
                  <a:off x="3033713" y="2872344"/>
                  <a:ext cx="1931987" cy="2093355"/>
                  <a:chOff x="3033713" y="2872344"/>
                  <a:chExt cx="1931987" cy="2093355"/>
                </a:xfrm>
              </p:grpSpPr>
              <p:sp>
                <p:nvSpPr>
                  <p:cNvPr id="486" name="Forme libre : forme 485">
                    <a:extLst>
                      <a:ext uri="{FF2B5EF4-FFF2-40B4-BE49-F238E27FC236}">
                        <a16:creationId xmlns:a16="http://schemas.microsoft.com/office/drawing/2014/main" id="{EF671164-B129-4526-B307-634973943AD5}"/>
                      </a:ext>
                    </a:extLst>
                  </p:cNvPr>
                  <p:cNvSpPr/>
                  <p:nvPr/>
                </p:nvSpPr>
                <p:spPr>
                  <a:xfrm>
                    <a:off x="3038426" y="3144128"/>
                    <a:ext cx="790623" cy="1045517"/>
                  </a:xfrm>
                  <a:custGeom>
                    <a:avLst/>
                    <a:gdLst>
                      <a:gd name="connsiteX0" fmla="*/ 0 w 806450"/>
                      <a:gd name="connsiteY0" fmla="*/ 0 h 635000"/>
                      <a:gd name="connsiteX1" fmla="*/ 0 w 806450"/>
                      <a:gd name="connsiteY1" fmla="*/ 635000 h 635000"/>
                      <a:gd name="connsiteX2" fmla="*/ 806450 w 806450"/>
                      <a:gd name="connsiteY2" fmla="*/ 635000 h 635000"/>
                    </a:gdLst>
                    <a:ahLst/>
                    <a:cxnLst>
                      <a:cxn ang="0">
                        <a:pos x="connsiteX0" y="connsiteY0"/>
                      </a:cxn>
                      <a:cxn ang="0">
                        <a:pos x="connsiteX1" y="connsiteY1"/>
                      </a:cxn>
                      <a:cxn ang="0">
                        <a:pos x="connsiteX2" y="connsiteY2"/>
                      </a:cxn>
                    </a:cxnLst>
                    <a:rect l="l" t="t" r="r" b="b"/>
                    <a:pathLst>
                      <a:path w="806450" h="635000">
                        <a:moveTo>
                          <a:pt x="0" y="0"/>
                        </a:moveTo>
                        <a:lnTo>
                          <a:pt x="0" y="635000"/>
                        </a:lnTo>
                        <a:lnTo>
                          <a:pt x="806450" y="635000"/>
                        </a:lnTo>
                      </a:path>
                    </a:pathLst>
                  </a:cu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Rectangle 486">
                    <a:extLst>
                      <a:ext uri="{FF2B5EF4-FFF2-40B4-BE49-F238E27FC236}">
                        <a16:creationId xmlns:a16="http://schemas.microsoft.com/office/drawing/2014/main" id="{71FA8F04-789C-459A-8B58-AE9E86E62F36}"/>
                      </a:ext>
                    </a:extLst>
                  </p:cNvPr>
                  <p:cNvSpPr/>
                  <p:nvPr/>
                </p:nvSpPr>
                <p:spPr>
                  <a:xfrm>
                    <a:off x="3820333" y="3857809"/>
                    <a:ext cx="663374" cy="60888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orme libre : forme 487">
                    <a:extLst>
                      <a:ext uri="{FF2B5EF4-FFF2-40B4-BE49-F238E27FC236}">
                        <a16:creationId xmlns:a16="http://schemas.microsoft.com/office/drawing/2014/main" id="{54809CBA-1190-4FF8-A3F1-F36EC3C9E0D7}"/>
                      </a:ext>
                    </a:extLst>
                  </p:cNvPr>
                  <p:cNvSpPr/>
                  <p:nvPr/>
                </p:nvSpPr>
                <p:spPr>
                  <a:xfrm>
                    <a:off x="4489450" y="4189646"/>
                    <a:ext cx="476250" cy="776053"/>
                  </a:xfrm>
                  <a:custGeom>
                    <a:avLst/>
                    <a:gdLst>
                      <a:gd name="connsiteX0" fmla="*/ 0 w 476250"/>
                      <a:gd name="connsiteY0" fmla="*/ 0 h 901700"/>
                      <a:gd name="connsiteX1" fmla="*/ 476250 w 476250"/>
                      <a:gd name="connsiteY1" fmla="*/ 0 h 901700"/>
                      <a:gd name="connsiteX2" fmla="*/ 476250 w 476250"/>
                      <a:gd name="connsiteY2" fmla="*/ 901700 h 901700"/>
                    </a:gdLst>
                    <a:ahLst/>
                    <a:cxnLst>
                      <a:cxn ang="0">
                        <a:pos x="connsiteX0" y="connsiteY0"/>
                      </a:cxn>
                      <a:cxn ang="0">
                        <a:pos x="connsiteX1" y="connsiteY1"/>
                      </a:cxn>
                      <a:cxn ang="0">
                        <a:pos x="connsiteX2" y="connsiteY2"/>
                      </a:cxn>
                    </a:cxnLst>
                    <a:rect l="l" t="t" r="r" b="b"/>
                    <a:pathLst>
                      <a:path w="476250" h="901700">
                        <a:moveTo>
                          <a:pt x="0" y="0"/>
                        </a:moveTo>
                        <a:lnTo>
                          <a:pt x="476250" y="0"/>
                        </a:lnTo>
                        <a:lnTo>
                          <a:pt x="476250" y="901700"/>
                        </a:lnTo>
                      </a:path>
                    </a:pathLst>
                  </a:cu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orme libre : forme 488">
                    <a:extLst>
                      <a:ext uri="{FF2B5EF4-FFF2-40B4-BE49-F238E27FC236}">
                        <a16:creationId xmlns:a16="http://schemas.microsoft.com/office/drawing/2014/main" id="{169B98A7-8630-4698-B33A-8F8AE8004CF5}"/>
                      </a:ext>
                    </a:extLst>
                  </p:cNvPr>
                  <p:cNvSpPr/>
                  <p:nvPr/>
                </p:nvSpPr>
                <p:spPr>
                  <a:xfrm>
                    <a:off x="3033713" y="2872344"/>
                    <a:ext cx="121443" cy="288755"/>
                  </a:xfrm>
                  <a:custGeom>
                    <a:avLst/>
                    <a:gdLst>
                      <a:gd name="connsiteX0" fmla="*/ 0 w 121443"/>
                      <a:gd name="connsiteY0" fmla="*/ 0 h 276225"/>
                      <a:gd name="connsiteX1" fmla="*/ 121443 w 121443"/>
                      <a:gd name="connsiteY1" fmla="*/ 157162 h 276225"/>
                      <a:gd name="connsiteX2" fmla="*/ 0 w 121443"/>
                      <a:gd name="connsiteY2" fmla="*/ 276225 h 276225"/>
                    </a:gdLst>
                    <a:ahLst/>
                    <a:cxnLst>
                      <a:cxn ang="0">
                        <a:pos x="connsiteX0" y="connsiteY0"/>
                      </a:cxn>
                      <a:cxn ang="0">
                        <a:pos x="connsiteX1" y="connsiteY1"/>
                      </a:cxn>
                      <a:cxn ang="0">
                        <a:pos x="connsiteX2" y="connsiteY2"/>
                      </a:cxn>
                    </a:cxnLst>
                    <a:rect l="l" t="t" r="r" b="b"/>
                    <a:pathLst>
                      <a:path w="121443" h="276225">
                        <a:moveTo>
                          <a:pt x="0" y="0"/>
                        </a:moveTo>
                        <a:lnTo>
                          <a:pt x="121443" y="157162"/>
                        </a:lnTo>
                        <a:lnTo>
                          <a:pt x="0" y="276225"/>
                        </a:lnTo>
                      </a:path>
                    </a:pathLst>
                  </a:cu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5" name="Ellipse 484">
                  <a:extLst>
                    <a:ext uri="{FF2B5EF4-FFF2-40B4-BE49-F238E27FC236}">
                      <a16:creationId xmlns:a16="http://schemas.microsoft.com/office/drawing/2014/main" id="{AF9F47ED-F33F-4C2E-BA84-5E23BE455669}"/>
                    </a:ext>
                  </a:extLst>
                </p:cNvPr>
                <p:cNvSpPr/>
                <p:nvPr/>
              </p:nvSpPr>
              <p:spPr>
                <a:xfrm>
                  <a:off x="4697818" y="4962503"/>
                  <a:ext cx="511650" cy="455679"/>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1" name="Triangle isocèle 480">
                <a:extLst>
                  <a:ext uri="{FF2B5EF4-FFF2-40B4-BE49-F238E27FC236}">
                    <a16:creationId xmlns:a16="http://schemas.microsoft.com/office/drawing/2014/main" id="{2EEE89A5-3046-47F6-B135-0DDFB1132178}"/>
                  </a:ext>
                </a:extLst>
              </p:cNvPr>
              <p:cNvSpPr/>
              <p:nvPr/>
            </p:nvSpPr>
            <p:spPr>
              <a:xfrm rot="16200000">
                <a:off x="3392533" y="4112780"/>
                <a:ext cx="172273" cy="148089"/>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Triangle isocèle 481">
                <a:extLst>
                  <a:ext uri="{FF2B5EF4-FFF2-40B4-BE49-F238E27FC236}">
                    <a16:creationId xmlns:a16="http://schemas.microsoft.com/office/drawing/2014/main" id="{B859E9C1-EEA2-4261-A9C9-01E021F5310C}"/>
                  </a:ext>
                </a:extLst>
              </p:cNvPr>
              <p:cNvSpPr/>
              <p:nvPr/>
            </p:nvSpPr>
            <p:spPr>
              <a:xfrm>
                <a:off x="4881306" y="4421036"/>
                <a:ext cx="172273" cy="148089"/>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Triangle isocèle 482">
                <a:extLst>
                  <a:ext uri="{FF2B5EF4-FFF2-40B4-BE49-F238E27FC236}">
                    <a16:creationId xmlns:a16="http://schemas.microsoft.com/office/drawing/2014/main" id="{DA6E3EA5-ED56-4132-8E0D-BEB3C54366C3}"/>
                  </a:ext>
                </a:extLst>
              </p:cNvPr>
              <p:cNvSpPr/>
              <p:nvPr/>
            </p:nvSpPr>
            <p:spPr>
              <a:xfrm rot="16200000">
                <a:off x="4642386" y="4112780"/>
                <a:ext cx="172273" cy="148089"/>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9" name="Triangle isocèle 478">
              <a:extLst>
                <a:ext uri="{FF2B5EF4-FFF2-40B4-BE49-F238E27FC236}">
                  <a16:creationId xmlns:a16="http://schemas.microsoft.com/office/drawing/2014/main" id="{4FC37D50-A66C-4381-8605-093BA82D2777}"/>
                </a:ext>
              </a:extLst>
            </p:cNvPr>
            <p:cNvSpPr/>
            <p:nvPr/>
          </p:nvSpPr>
          <p:spPr>
            <a:xfrm>
              <a:off x="2808407" y="3466431"/>
              <a:ext cx="451004" cy="3516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0" name="Picture 2" descr="U:\Marketing\MSAV\Marketing tools\3D models\MSAV25000-Ultralight\Insulator\Std + Std + Axial connector\Outline MSAV25K-I-xxx-A-S-S.png">
            <a:extLst>
              <a:ext uri="{FF2B5EF4-FFF2-40B4-BE49-F238E27FC236}">
                <a16:creationId xmlns:a16="http://schemas.microsoft.com/office/drawing/2014/main" id="{A84C96BA-6966-401D-AE12-72D1E957111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13962" y="1549606"/>
            <a:ext cx="1356966" cy="1495115"/>
          </a:xfrm>
          <a:prstGeom prst="rect">
            <a:avLst/>
          </a:prstGeom>
          <a:noFill/>
          <a:extLst>
            <a:ext uri="{909E8E84-426E-40DD-AFC4-6F175D3DCCD1}">
              <a14:hiddenFill xmlns:a14="http://schemas.microsoft.com/office/drawing/2010/main">
                <a:solidFill>
                  <a:srgbClr val="FFFFFF"/>
                </a:solidFill>
              </a14:hiddenFill>
            </a:ext>
          </a:extLst>
        </p:spPr>
      </p:pic>
      <p:sp>
        <p:nvSpPr>
          <p:cNvPr id="491" name="Rectangle 490">
            <a:extLst>
              <a:ext uri="{FF2B5EF4-FFF2-40B4-BE49-F238E27FC236}">
                <a16:creationId xmlns:a16="http://schemas.microsoft.com/office/drawing/2014/main" id="{0919D2D2-36F9-410D-B185-5C6C5C5E6AA6}"/>
              </a:ext>
            </a:extLst>
          </p:cNvPr>
          <p:cNvSpPr/>
          <p:nvPr/>
        </p:nvSpPr>
        <p:spPr>
          <a:xfrm>
            <a:off x="2899904" y="1774146"/>
            <a:ext cx="2847767" cy="369332"/>
          </a:xfrm>
          <a:prstGeom prst="rect">
            <a:avLst/>
          </a:prstGeom>
        </p:spPr>
        <p:txBody>
          <a:bodyPr wrap="none">
            <a:spAutoFit/>
          </a:bodyPr>
          <a:lstStyle/>
          <a:p>
            <a:r>
              <a:rPr lang="en-GB" b="1" dirty="0">
                <a:solidFill>
                  <a:srgbClr val="00B050"/>
                </a:solidFill>
                <a:sym typeface="Wingdings" panose="05000000000000000000" pitchFamily="2" charset="2"/>
              </a:rPr>
              <a:t> </a:t>
            </a:r>
            <a:r>
              <a:rPr lang="en-GB" b="1" dirty="0">
                <a:solidFill>
                  <a:srgbClr val="00B050"/>
                </a:solidFill>
              </a:rPr>
              <a:t>Global Energy Consumed</a:t>
            </a:r>
            <a:endParaRPr lang="en-GB" b="1" dirty="0">
              <a:solidFill>
                <a:srgbClr val="FFC000"/>
              </a:solidFill>
            </a:endParaRPr>
          </a:p>
        </p:txBody>
      </p:sp>
      <p:sp>
        <p:nvSpPr>
          <p:cNvPr id="492" name="Rectangle 491">
            <a:extLst>
              <a:ext uri="{FF2B5EF4-FFF2-40B4-BE49-F238E27FC236}">
                <a16:creationId xmlns:a16="http://schemas.microsoft.com/office/drawing/2014/main" id="{446B51BA-16E0-464A-B2B1-B070923A8C9A}"/>
              </a:ext>
            </a:extLst>
          </p:cNvPr>
          <p:cNvSpPr/>
          <p:nvPr/>
        </p:nvSpPr>
        <p:spPr>
          <a:xfrm>
            <a:off x="2890213" y="2100305"/>
            <a:ext cx="3045064" cy="369332"/>
          </a:xfrm>
          <a:prstGeom prst="rect">
            <a:avLst/>
          </a:prstGeom>
        </p:spPr>
        <p:txBody>
          <a:bodyPr wrap="none">
            <a:spAutoFit/>
          </a:bodyPr>
          <a:lstStyle/>
          <a:p>
            <a:r>
              <a:rPr lang="en-GB" b="1" dirty="0">
                <a:solidFill>
                  <a:srgbClr val="FFC000"/>
                </a:solidFill>
                <a:sym typeface="Wingdings" panose="05000000000000000000" pitchFamily="2" charset="2"/>
              </a:rPr>
              <a:t> Glob</a:t>
            </a:r>
            <a:r>
              <a:rPr lang="en-GB" b="1" dirty="0">
                <a:solidFill>
                  <a:srgbClr val="FFC000"/>
                </a:solidFill>
              </a:rPr>
              <a:t>al Energy Regenerated</a:t>
            </a:r>
            <a:endParaRPr lang="fr-FR" dirty="0"/>
          </a:p>
        </p:txBody>
      </p:sp>
      <p:pic>
        <p:nvPicPr>
          <p:cNvPr id="493" name="Picture 2">
            <a:extLst>
              <a:ext uri="{FF2B5EF4-FFF2-40B4-BE49-F238E27FC236}">
                <a16:creationId xmlns:a16="http://schemas.microsoft.com/office/drawing/2014/main" id="{DD5E9610-F5E6-4F1A-8406-004D30D42677}"/>
              </a:ext>
            </a:extLst>
          </p:cNvPr>
          <p:cNvPicPr>
            <a:picLocks noChangeAspect="1" noChangeArrowheads="1"/>
          </p:cNvPicPr>
          <p:nvPr/>
        </p:nvPicPr>
        <p:blipFill>
          <a:blip r:embed="rId18" cstate="screen">
            <a:extLst>
              <a:ext uri="{BEBA8EAE-BF5A-486C-A8C5-ECC9F3942E4B}">
                <a14:imgProps xmlns:a14="http://schemas.microsoft.com/office/drawing/2010/main">
                  <a14:imgLayer r:embed="rId19">
                    <a14:imgEffect>
                      <a14:backgroundRemoval t="0" b="100000" l="0" r="100000">
                        <a14:foregroundMark x1="59271" y1="80926" x2="59271" y2="80926"/>
                      </a14:backgroundRemoval>
                    </a14:imgEffect>
                  </a14:imgLayer>
                </a14:imgProps>
              </a:ext>
              <a:ext uri="{28A0092B-C50C-407E-A947-70E740481C1C}">
                <a14:useLocalDpi xmlns:a14="http://schemas.microsoft.com/office/drawing/2010/main"/>
              </a:ext>
            </a:extLst>
          </a:blip>
          <a:srcRect/>
          <a:stretch>
            <a:fillRect/>
          </a:stretch>
        </p:blipFill>
        <p:spPr bwMode="auto">
          <a:xfrm rot="1609416">
            <a:off x="2013414" y="2308326"/>
            <a:ext cx="682260" cy="39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 name="Picture 2">
            <a:extLst>
              <a:ext uri="{FF2B5EF4-FFF2-40B4-BE49-F238E27FC236}">
                <a16:creationId xmlns:a16="http://schemas.microsoft.com/office/drawing/2014/main" id="{1E86595C-72F2-417A-AFAA-1046315C13AD}"/>
              </a:ext>
            </a:extLst>
          </p:cNvPr>
          <p:cNvPicPr>
            <a:picLocks noChangeAspect="1" noChangeArrowheads="1"/>
          </p:cNvPicPr>
          <p:nvPr/>
        </p:nvPicPr>
        <p:blipFill>
          <a:blip r:embed="rId18" cstate="screen">
            <a:extLst>
              <a:ext uri="{BEBA8EAE-BF5A-486C-A8C5-ECC9F3942E4B}">
                <a14:imgProps xmlns:a14="http://schemas.microsoft.com/office/drawing/2010/main">
                  <a14:imgLayer r:embed="rId19">
                    <a14:imgEffect>
                      <a14:backgroundRemoval t="0" b="100000" l="0" r="100000">
                        <a14:foregroundMark x1="59271" y1="80926" x2="59271" y2="80926"/>
                      </a14:backgroundRemoval>
                    </a14:imgEffect>
                  </a14:imgLayer>
                </a14:imgProps>
              </a:ext>
              <a:ext uri="{28A0092B-C50C-407E-A947-70E740481C1C}">
                <a14:useLocalDpi xmlns:a14="http://schemas.microsoft.com/office/drawing/2010/main"/>
              </a:ext>
            </a:extLst>
          </a:blip>
          <a:srcRect/>
          <a:stretch>
            <a:fillRect/>
          </a:stretch>
        </p:blipFill>
        <p:spPr bwMode="auto">
          <a:xfrm rot="1609416">
            <a:off x="1567717" y="1978533"/>
            <a:ext cx="1422234" cy="82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6" name="Groupe 375">
            <a:extLst>
              <a:ext uri="{FF2B5EF4-FFF2-40B4-BE49-F238E27FC236}">
                <a16:creationId xmlns:a16="http://schemas.microsoft.com/office/drawing/2014/main" id="{3C3C8DC6-2C4E-45E1-915B-53D823243013}"/>
              </a:ext>
            </a:extLst>
          </p:cNvPr>
          <p:cNvGrpSpPr/>
          <p:nvPr/>
        </p:nvGrpSpPr>
        <p:grpSpPr>
          <a:xfrm>
            <a:off x="3210730" y="3925871"/>
            <a:ext cx="2925257" cy="2549468"/>
            <a:chOff x="3064595" y="2647372"/>
            <a:chExt cx="2925257" cy="2549468"/>
          </a:xfrm>
        </p:grpSpPr>
        <p:grpSp>
          <p:nvGrpSpPr>
            <p:cNvPr id="377" name="Groupe 376">
              <a:extLst>
                <a:ext uri="{FF2B5EF4-FFF2-40B4-BE49-F238E27FC236}">
                  <a16:creationId xmlns:a16="http://schemas.microsoft.com/office/drawing/2014/main" id="{C1D8AB33-CE63-4956-A202-E592B547E69A}"/>
                </a:ext>
              </a:extLst>
            </p:cNvPr>
            <p:cNvGrpSpPr/>
            <p:nvPr/>
          </p:nvGrpSpPr>
          <p:grpSpPr>
            <a:xfrm>
              <a:off x="3064595" y="2647372"/>
              <a:ext cx="2401061" cy="2549468"/>
              <a:chOff x="2808407" y="2868714"/>
              <a:chExt cx="2401061" cy="2549468"/>
            </a:xfrm>
          </p:grpSpPr>
          <p:grpSp>
            <p:nvGrpSpPr>
              <p:cNvPr id="379" name="Groupe 378">
                <a:extLst>
                  <a:ext uri="{FF2B5EF4-FFF2-40B4-BE49-F238E27FC236}">
                    <a16:creationId xmlns:a16="http://schemas.microsoft.com/office/drawing/2014/main" id="{78F175AC-EC25-4FE4-BA04-0B5928E8A27E}"/>
                  </a:ext>
                </a:extLst>
              </p:cNvPr>
              <p:cNvGrpSpPr/>
              <p:nvPr/>
            </p:nvGrpSpPr>
            <p:grpSpPr>
              <a:xfrm>
                <a:off x="3027270" y="2868714"/>
                <a:ext cx="2182198" cy="2549468"/>
                <a:chOff x="3027270" y="2868714"/>
                <a:chExt cx="2182198" cy="2549468"/>
              </a:xfrm>
            </p:grpSpPr>
            <p:grpSp>
              <p:nvGrpSpPr>
                <p:cNvPr id="381" name="Groupe 380">
                  <a:extLst>
                    <a:ext uri="{FF2B5EF4-FFF2-40B4-BE49-F238E27FC236}">
                      <a16:creationId xmlns:a16="http://schemas.microsoft.com/office/drawing/2014/main" id="{B44FE645-0664-4415-B923-CC14F2CD6D0D}"/>
                    </a:ext>
                  </a:extLst>
                </p:cNvPr>
                <p:cNvGrpSpPr/>
                <p:nvPr/>
              </p:nvGrpSpPr>
              <p:grpSpPr>
                <a:xfrm>
                  <a:off x="3027270" y="2868714"/>
                  <a:ext cx="2182198" cy="2549468"/>
                  <a:chOff x="3027270" y="2868714"/>
                  <a:chExt cx="2182198" cy="2549468"/>
                </a:xfrm>
              </p:grpSpPr>
              <p:grpSp>
                <p:nvGrpSpPr>
                  <p:cNvPr id="385" name="Groupe 384">
                    <a:extLst>
                      <a:ext uri="{FF2B5EF4-FFF2-40B4-BE49-F238E27FC236}">
                        <a16:creationId xmlns:a16="http://schemas.microsoft.com/office/drawing/2014/main" id="{BA7ABFF9-735C-41A2-9F39-50A1308901A7}"/>
                      </a:ext>
                    </a:extLst>
                  </p:cNvPr>
                  <p:cNvGrpSpPr/>
                  <p:nvPr/>
                </p:nvGrpSpPr>
                <p:grpSpPr>
                  <a:xfrm>
                    <a:off x="3027270" y="2868714"/>
                    <a:ext cx="1938430" cy="2096985"/>
                    <a:chOff x="3027270" y="2868714"/>
                    <a:chExt cx="1938430" cy="2096985"/>
                  </a:xfrm>
                </p:grpSpPr>
                <p:sp>
                  <p:nvSpPr>
                    <p:cNvPr id="387" name="Forme libre : forme 386">
                      <a:extLst>
                        <a:ext uri="{FF2B5EF4-FFF2-40B4-BE49-F238E27FC236}">
                          <a16:creationId xmlns:a16="http://schemas.microsoft.com/office/drawing/2014/main" id="{FBB72C58-34CE-4277-87E5-1E871E3A4C06}"/>
                        </a:ext>
                      </a:extLst>
                    </p:cNvPr>
                    <p:cNvSpPr/>
                    <p:nvPr/>
                  </p:nvSpPr>
                  <p:spPr>
                    <a:xfrm>
                      <a:off x="3034694" y="3139570"/>
                      <a:ext cx="794355" cy="1050075"/>
                    </a:xfrm>
                    <a:custGeom>
                      <a:avLst/>
                      <a:gdLst>
                        <a:gd name="connsiteX0" fmla="*/ 0 w 806450"/>
                        <a:gd name="connsiteY0" fmla="*/ 0 h 635000"/>
                        <a:gd name="connsiteX1" fmla="*/ 0 w 806450"/>
                        <a:gd name="connsiteY1" fmla="*/ 635000 h 635000"/>
                        <a:gd name="connsiteX2" fmla="*/ 806450 w 806450"/>
                        <a:gd name="connsiteY2" fmla="*/ 635000 h 635000"/>
                      </a:gdLst>
                      <a:ahLst/>
                      <a:cxnLst>
                        <a:cxn ang="0">
                          <a:pos x="connsiteX0" y="connsiteY0"/>
                        </a:cxn>
                        <a:cxn ang="0">
                          <a:pos x="connsiteX1" y="connsiteY1"/>
                        </a:cxn>
                        <a:cxn ang="0">
                          <a:pos x="connsiteX2" y="connsiteY2"/>
                        </a:cxn>
                      </a:cxnLst>
                      <a:rect l="l" t="t" r="r" b="b"/>
                      <a:pathLst>
                        <a:path w="806450" h="635000">
                          <a:moveTo>
                            <a:pt x="0" y="0"/>
                          </a:moveTo>
                          <a:lnTo>
                            <a:pt x="0" y="635000"/>
                          </a:lnTo>
                          <a:lnTo>
                            <a:pt x="806450" y="635000"/>
                          </a:lnTo>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Rectangle 387">
                      <a:extLst>
                        <a:ext uri="{FF2B5EF4-FFF2-40B4-BE49-F238E27FC236}">
                          <a16:creationId xmlns:a16="http://schemas.microsoft.com/office/drawing/2014/main" id="{BCB5F7E7-D1CD-447F-ACDB-B5B93314EEE4}"/>
                        </a:ext>
                      </a:extLst>
                    </p:cNvPr>
                    <p:cNvSpPr/>
                    <p:nvPr/>
                  </p:nvSpPr>
                  <p:spPr>
                    <a:xfrm>
                      <a:off x="3820333" y="3857809"/>
                      <a:ext cx="663374" cy="60888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orme libre : forme 388">
                      <a:extLst>
                        <a:ext uri="{FF2B5EF4-FFF2-40B4-BE49-F238E27FC236}">
                          <a16:creationId xmlns:a16="http://schemas.microsoft.com/office/drawing/2014/main" id="{2581A67E-ECF1-4F8C-8A90-C3575209913E}"/>
                        </a:ext>
                      </a:extLst>
                    </p:cNvPr>
                    <p:cNvSpPr/>
                    <p:nvPr/>
                  </p:nvSpPr>
                  <p:spPr>
                    <a:xfrm>
                      <a:off x="4489450" y="4189646"/>
                      <a:ext cx="476250" cy="776053"/>
                    </a:xfrm>
                    <a:custGeom>
                      <a:avLst/>
                      <a:gdLst>
                        <a:gd name="connsiteX0" fmla="*/ 0 w 476250"/>
                        <a:gd name="connsiteY0" fmla="*/ 0 h 901700"/>
                        <a:gd name="connsiteX1" fmla="*/ 476250 w 476250"/>
                        <a:gd name="connsiteY1" fmla="*/ 0 h 901700"/>
                        <a:gd name="connsiteX2" fmla="*/ 476250 w 476250"/>
                        <a:gd name="connsiteY2" fmla="*/ 901700 h 901700"/>
                      </a:gdLst>
                      <a:ahLst/>
                      <a:cxnLst>
                        <a:cxn ang="0">
                          <a:pos x="connsiteX0" y="connsiteY0"/>
                        </a:cxn>
                        <a:cxn ang="0">
                          <a:pos x="connsiteX1" y="connsiteY1"/>
                        </a:cxn>
                        <a:cxn ang="0">
                          <a:pos x="connsiteX2" y="connsiteY2"/>
                        </a:cxn>
                      </a:cxnLst>
                      <a:rect l="l" t="t" r="r" b="b"/>
                      <a:pathLst>
                        <a:path w="476250" h="901700">
                          <a:moveTo>
                            <a:pt x="0" y="0"/>
                          </a:moveTo>
                          <a:lnTo>
                            <a:pt x="476250" y="0"/>
                          </a:lnTo>
                          <a:lnTo>
                            <a:pt x="476250" y="901700"/>
                          </a:lnTo>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orme libre : forme 389">
                      <a:extLst>
                        <a:ext uri="{FF2B5EF4-FFF2-40B4-BE49-F238E27FC236}">
                          <a16:creationId xmlns:a16="http://schemas.microsoft.com/office/drawing/2014/main" id="{07FDBE85-9134-4C59-B379-DAF95DD86090}"/>
                        </a:ext>
                      </a:extLst>
                    </p:cNvPr>
                    <p:cNvSpPr/>
                    <p:nvPr/>
                  </p:nvSpPr>
                  <p:spPr>
                    <a:xfrm>
                      <a:off x="3027270" y="2868714"/>
                      <a:ext cx="121443" cy="288755"/>
                    </a:xfrm>
                    <a:custGeom>
                      <a:avLst/>
                      <a:gdLst>
                        <a:gd name="connsiteX0" fmla="*/ 0 w 121443"/>
                        <a:gd name="connsiteY0" fmla="*/ 0 h 276225"/>
                        <a:gd name="connsiteX1" fmla="*/ 121443 w 121443"/>
                        <a:gd name="connsiteY1" fmla="*/ 157162 h 276225"/>
                        <a:gd name="connsiteX2" fmla="*/ 0 w 121443"/>
                        <a:gd name="connsiteY2" fmla="*/ 276225 h 276225"/>
                      </a:gdLst>
                      <a:ahLst/>
                      <a:cxnLst>
                        <a:cxn ang="0">
                          <a:pos x="connsiteX0" y="connsiteY0"/>
                        </a:cxn>
                        <a:cxn ang="0">
                          <a:pos x="connsiteX1" y="connsiteY1"/>
                        </a:cxn>
                        <a:cxn ang="0">
                          <a:pos x="connsiteX2" y="connsiteY2"/>
                        </a:cxn>
                      </a:cxnLst>
                      <a:rect l="l" t="t" r="r" b="b"/>
                      <a:pathLst>
                        <a:path w="121443" h="276225">
                          <a:moveTo>
                            <a:pt x="0" y="0"/>
                          </a:moveTo>
                          <a:lnTo>
                            <a:pt x="121443" y="157162"/>
                          </a:lnTo>
                          <a:lnTo>
                            <a:pt x="0" y="276225"/>
                          </a:lnTo>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6" name="Ellipse 385">
                    <a:extLst>
                      <a:ext uri="{FF2B5EF4-FFF2-40B4-BE49-F238E27FC236}">
                        <a16:creationId xmlns:a16="http://schemas.microsoft.com/office/drawing/2014/main" id="{F018D1EC-059D-4B69-BCC1-B5FD817FD2A0}"/>
                      </a:ext>
                    </a:extLst>
                  </p:cNvPr>
                  <p:cNvSpPr/>
                  <p:nvPr/>
                </p:nvSpPr>
                <p:spPr>
                  <a:xfrm>
                    <a:off x="4697818" y="4962503"/>
                    <a:ext cx="511650" cy="45567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2" name="Triangle isocèle 381">
                  <a:extLst>
                    <a:ext uri="{FF2B5EF4-FFF2-40B4-BE49-F238E27FC236}">
                      <a16:creationId xmlns:a16="http://schemas.microsoft.com/office/drawing/2014/main" id="{2EE31FD3-40FB-4628-9160-07C5FDB4D5D8}"/>
                    </a:ext>
                  </a:extLst>
                </p:cNvPr>
                <p:cNvSpPr/>
                <p:nvPr/>
              </p:nvSpPr>
              <p:spPr>
                <a:xfrm rot="5400000">
                  <a:off x="3392533" y="4112780"/>
                  <a:ext cx="172273" cy="1480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Triangle isocèle 382">
                  <a:extLst>
                    <a:ext uri="{FF2B5EF4-FFF2-40B4-BE49-F238E27FC236}">
                      <a16:creationId xmlns:a16="http://schemas.microsoft.com/office/drawing/2014/main" id="{E4D3E684-CBDF-4BBD-B364-2FD704158177}"/>
                    </a:ext>
                  </a:extLst>
                </p:cNvPr>
                <p:cNvSpPr/>
                <p:nvPr/>
              </p:nvSpPr>
              <p:spPr>
                <a:xfrm rot="10800000">
                  <a:off x="4881306" y="4421036"/>
                  <a:ext cx="172273" cy="1480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Triangle isocèle 383">
                  <a:extLst>
                    <a:ext uri="{FF2B5EF4-FFF2-40B4-BE49-F238E27FC236}">
                      <a16:creationId xmlns:a16="http://schemas.microsoft.com/office/drawing/2014/main" id="{EB903437-0E73-4C6C-B54D-4294E00F9727}"/>
                    </a:ext>
                  </a:extLst>
                </p:cNvPr>
                <p:cNvSpPr/>
                <p:nvPr/>
              </p:nvSpPr>
              <p:spPr>
                <a:xfrm rot="19697405">
                  <a:off x="4642386" y="4097872"/>
                  <a:ext cx="172273" cy="1480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0" name="Triangle isocèle 379">
                <a:extLst>
                  <a:ext uri="{FF2B5EF4-FFF2-40B4-BE49-F238E27FC236}">
                    <a16:creationId xmlns:a16="http://schemas.microsoft.com/office/drawing/2014/main" id="{9F20CD3A-E622-40FF-8F8E-F4F73064F254}"/>
                  </a:ext>
                </a:extLst>
              </p:cNvPr>
              <p:cNvSpPr/>
              <p:nvPr/>
            </p:nvSpPr>
            <p:spPr>
              <a:xfrm rot="10800000">
                <a:off x="2808407" y="3466431"/>
                <a:ext cx="451004" cy="35163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8" name="ZoneTexte 377">
              <a:extLst>
                <a:ext uri="{FF2B5EF4-FFF2-40B4-BE49-F238E27FC236}">
                  <a16:creationId xmlns:a16="http://schemas.microsoft.com/office/drawing/2014/main" id="{1D24B2D8-41E5-4888-8D4B-977C0C26776A}"/>
                </a:ext>
              </a:extLst>
            </p:cNvPr>
            <p:cNvSpPr txBox="1"/>
            <p:nvPr/>
          </p:nvSpPr>
          <p:spPr>
            <a:xfrm>
              <a:off x="3549093" y="2872606"/>
              <a:ext cx="2440759" cy="369332"/>
            </a:xfrm>
            <a:prstGeom prst="rect">
              <a:avLst/>
            </a:prstGeom>
            <a:noFill/>
          </p:spPr>
          <p:txBody>
            <a:bodyPr wrap="square" rtlCol="0">
              <a:spAutoFit/>
            </a:bodyPr>
            <a:lstStyle/>
            <a:p>
              <a:endParaRPr lang="en-GB" b="1" dirty="0">
                <a:solidFill>
                  <a:srgbClr val="FF0000"/>
                </a:solidFill>
              </a:endParaRPr>
            </a:p>
          </p:txBody>
        </p:sp>
      </p:grpSp>
      <p:sp>
        <p:nvSpPr>
          <p:cNvPr id="496" name="Rectangle 495">
            <a:extLst>
              <a:ext uri="{FF2B5EF4-FFF2-40B4-BE49-F238E27FC236}">
                <a16:creationId xmlns:a16="http://schemas.microsoft.com/office/drawing/2014/main" id="{88F30031-161C-45B5-A344-0C363D6BB0B9}"/>
              </a:ext>
            </a:extLst>
          </p:cNvPr>
          <p:cNvSpPr/>
          <p:nvPr/>
        </p:nvSpPr>
        <p:spPr>
          <a:xfrm>
            <a:off x="7656233" y="5031824"/>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7" name="Espace réservé du texte 3">
            <a:extLst>
              <a:ext uri="{FF2B5EF4-FFF2-40B4-BE49-F238E27FC236}">
                <a16:creationId xmlns:a16="http://schemas.microsoft.com/office/drawing/2014/main" id="{8F8A8DDF-FE73-4B36-BEFF-F26EDEFAC5ED}"/>
              </a:ext>
            </a:extLst>
          </p:cNvPr>
          <p:cNvSpPr>
            <a:spLocks noGrp="1"/>
          </p:cNvSpPr>
          <p:nvPr>
            <p:ph type="body" sz="quarter" idx="10"/>
          </p:nvPr>
        </p:nvSpPr>
        <p:spPr>
          <a:xfrm>
            <a:off x="122010" y="184751"/>
            <a:ext cx="9047034" cy="452550"/>
          </a:xfrm>
        </p:spPr>
        <p:txBody>
          <a:bodyPr/>
          <a:lstStyle/>
          <a:p>
            <a:pPr algn="ctr" defTabSz="685800"/>
            <a:r>
              <a:rPr lang="fr-FR" dirty="0">
                <a:solidFill>
                  <a:prstClr val="black"/>
                </a:solidFill>
              </a:rPr>
              <a:t>ENERGY MEASUREMENT COMPLETE SOLUTION</a:t>
            </a:r>
          </a:p>
          <a:p>
            <a:pPr algn="ctr" defTabSz="685800"/>
            <a:r>
              <a:rPr lang="fr-FR" dirty="0">
                <a:solidFill>
                  <a:prstClr val="black"/>
                </a:solidFill>
              </a:rPr>
              <a:t>CATEnergy &amp; </a:t>
            </a:r>
            <a:r>
              <a:rPr lang="fr-FR" dirty="0" err="1">
                <a:solidFill>
                  <a:prstClr val="black"/>
                </a:solidFill>
              </a:rPr>
              <a:t>Micrometer</a:t>
            </a:r>
            <a:endParaRPr lang="fr-FR" dirty="0">
              <a:solidFill>
                <a:prstClr val="black"/>
              </a:solidFill>
            </a:endParaRPr>
          </a:p>
          <a:p>
            <a:endParaRPr lang="en-GB" spc="-150" dirty="0"/>
          </a:p>
        </p:txBody>
      </p:sp>
      <p:sp>
        <p:nvSpPr>
          <p:cNvPr id="498" name="ZoneTexte 497">
            <a:extLst>
              <a:ext uri="{FF2B5EF4-FFF2-40B4-BE49-F238E27FC236}">
                <a16:creationId xmlns:a16="http://schemas.microsoft.com/office/drawing/2014/main" id="{BA13B77B-AEE3-4FE6-B685-4CB36CEE488E}"/>
              </a:ext>
            </a:extLst>
          </p:cNvPr>
          <p:cNvSpPr txBox="1"/>
          <p:nvPr/>
        </p:nvSpPr>
        <p:spPr>
          <a:xfrm>
            <a:off x="2913033" y="1202973"/>
            <a:ext cx="4684643" cy="646331"/>
          </a:xfrm>
          <a:prstGeom prst="rect">
            <a:avLst/>
          </a:prstGeom>
          <a:noFill/>
        </p:spPr>
        <p:txBody>
          <a:bodyPr wrap="square" rtlCol="0">
            <a:spAutoFit/>
          </a:bodyPr>
          <a:lstStyle/>
          <a:p>
            <a:pPr marL="285750" indent="-285750">
              <a:buFont typeface="Wingdings" panose="05000000000000000000" pitchFamily="2" charset="2"/>
              <a:buChar char="ü"/>
            </a:pPr>
            <a:r>
              <a:rPr lang="en-GB" b="1" dirty="0"/>
              <a:t>CATEnergy AC &amp; DC sensors</a:t>
            </a:r>
          </a:p>
          <a:p>
            <a:pPr marL="285750" indent="-285750">
              <a:buFont typeface="Wingdings" panose="05000000000000000000" pitchFamily="2" charset="2"/>
              <a:buChar char="ü"/>
            </a:pPr>
            <a:r>
              <a:rPr lang="en-GB" b="1" dirty="0"/>
              <a:t>MicroMeter multi channel meter &amp; gateway</a:t>
            </a:r>
          </a:p>
        </p:txBody>
      </p:sp>
      <p:sp>
        <p:nvSpPr>
          <p:cNvPr id="499" name="Rectangle 498">
            <a:extLst>
              <a:ext uri="{FF2B5EF4-FFF2-40B4-BE49-F238E27FC236}">
                <a16:creationId xmlns:a16="http://schemas.microsoft.com/office/drawing/2014/main" id="{8471297C-73F5-47BB-A17F-5237554ACF22}"/>
              </a:ext>
            </a:extLst>
          </p:cNvPr>
          <p:cNvSpPr/>
          <p:nvPr/>
        </p:nvSpPr>
        <p:spPr>
          <a:xfrm>
            <a:off x="631588" y="6725092"/>
            <a:ext cx="8639944" cy="169277"/>
          </a:xfrm>
          <a:prstGeom prst="rect">
            <a:avLst/>
          </a:prstGeom>
        </p:spPr>
        <p:txBody>
          <a:bodyPr wrap="square">
            <a:spAutoFit/>
          </a:bodyPr>
          <a:lstStyle/>
          <a:p>
            <a:r>
              <a:rPr lang="en-GB" sz="500" dirty="0"/>
              <a:t>THIS DOCUMENT AND ANY INFORMATION OR DESCRIPTIVE MATTER SET OUT HEREIN ARE THE CONFIDENTIAL AND COPYRIGHT PROPERTY OF WATEC AND SHALL NOT BE DISCLOSED, LOANED OR USED FOR MANUFACTURING, TENDERING OR ANY OTHER PURPOSE WITHOUT OUR WRITTEN PERMISSION</a:t>
            </a:r>
            <a:endParaRPr lang="fr-FR" sz="500" dirty="0"/>
          </a:p>
        </p:txBody>
      </p:sp>
    </p:spTree>
    <p:extLst>
      <p:ext uri="{BB962C8B-B14F-4D97-AF65-F5344CB8AC3E}">
        <p14:creationId xmlns:p14="http://schemas.microsoft.com/office/powerpoint/2010/main" val="28623635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16667E-6 -2.22222E-6 L 0.2052 0.27593 " pathEditMode="relative" rAng="0" ptsTypes="AA">
                                      <p:cBhvr>
                                        <p:cTn id="6" dur="1000" fill="hold"/>
                                        <p:tgtEl>
                                          <p:spTgt spid="459"/>
                                        </p:tgtEl>
                                        <p:attrNameLst>
                                          <p:attrName>ppt_x</p:attrName>
                                          <p:attrName>ppt_y</p:attrName>
                                        </p:attrNameLst>
                                      </p:cBhvr>
                                      <p:rCtr x="10260" y="13796"/>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4.72222E-6 0.00069 L 0.17222 0.31273 " pathEditMode="relative" rAng="0" ptsTypes="AA">
                                      <p:cBhvr>
                                        <p:cTn id="10" dur="1000" fill="hold"/>
                                        <p:tgtEl>
                                          <p:spTgt spid="493"/>
                                        </p:tgtEl>
                                        <p:attrNameLst>
                                          <p:attrName>ppt_x</p:attrName>
                                          <p:attrName>ppt_y</p:attrName>
                                        </p:attrNameLst>
                                      </p:cBhvr>
                                      <p:rCtr x="8611" y="15602"/>
                                    </p:animMotion>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491"/>
                                        </p:tgtEl>
                                        <p:attrNameLst>
                                          <p:attrName>style.visibility</p:attrName>
                                        </p:attrNameLst>
                                      </p:cBhvr>
                                      <p:to>
                                        <p:strVal val="visible"/>
                                      </p:to>
                                    </p:set>
                                  </p:childTnLst>
                                </p:cTn>
                              </p:par>
                            </p:childTnLst>
                          </p:cTn>
                        </p:par>
                        <p:par>
                          <p:cTn id="14" fill="hold">
                            <p:stCondLst>
                              <p:cond delay="2000"/>
                            </p:stCondLst>
                            <p:childTnLst>
                              <p:par>
                                <p:cTn id="15" presetID="22" presetClass="entr" presetSubtype="1" repeatCount="2000" fill="hold" nodeType="afterEffect">
                                  <p:stCondLst>
                                    <p:cond delay="0"/>
                                  </p:stCondLst>
                                  <p:childTnLst>
                                    <p:set>
                                      <p:cBhvr>
                                        <p:cTn id="16" dur="1" fill="hold">
                                          <p:stCondLst>
                                            <p:cond delay="0"/>
                                          </p:stCondLst>
                                        </p:cTn>
                                        <p:tgtEl>
                                          <p:spTgt spid="460"/>
                                        </p:tgtEl>
                                        <p:attrNameLst>
                                          <p:attrName>style.visibility</p:attrName>
                                        </p:attrNameLst>
                                      </p:cBhvr>
                                      <p:to>
                                        <p:strVal val="visible"/>
                                      </p:to>
                                    </p:set>
                                    <p:animEffect transition="in" filter="wipe(up)">
                                      <p:cBhvr>
                                        <p:cTn id="17" dur="2000"/>
                                        <p:tgtEl>
                                          <p:spTgt spid="460"/>
                                        </p:tgtEl>
                                      </p:cBhvr>
                                    </p:animEffect>
                                  </p:childTnLst>
                                  <p:subTnLst>
                                    <p:set>
                                      <p:cBhvr override="childStyle">
                                        <p:cTn dur="1" fill="hold" display="0" masterRel="sameClick" afterEffect="1">
                                          <p:stCondLst>
                                            <p:cond evt="end" delay="0">
                                              <p:tn val="15"/>
                                            </p:cond>
                                          </p:stCondLst>
                                        </p:cTn>
                                        <p:tgtEl>
                                          <p:spTgt spid="460"/>
                                        </p:tgtEl>
                                        <p:attrNameLst>
                                          <p:attrName>style.visibility</p:attrName>
                                        </p:attrNameLst>
                                      </p:cBhvr>
                                      <p:to>
                                        <p:strVal val="hidden"/>
                                      </p:to>
                                    </p:set>
                                  </p:subTnLst>
                                </p:cTn>
                              </p:par>
                            </p:childTnLst>
                          </p:cTn>
                        </p:par>
                        <p:par>
                          <p:cTn id="18" fill="hold">
                            <p:stCondLst>
                              <p:cond delay="6000"/>
                            </p:stCondLst>
                            <p:childTnLst>
                              <p:par>
                                <p:cTn id="19" presetID="1" presetClass="entr" presetSubtype="0" fill="hold" grpId="0" nodeType="afterEffect">
                                  <p:stCondLst>
                                    <p:cond delay="0"/>
                                  </p:stCondLst>
                                  <p:childTnLst>
                                    <p:set>
                                      <p:cBhvr>
                                        <p:cTn id="20" dur="1" fill="hold">
                                          <p:stCondLst>
                                            <p:cond delay="0"/>
                                          </p:stCondLst>
                                        </p:cTn>
                                        <p:tgtEl>
                                          <p:spTgt spid="492"/>
                                        </p:tgtEl>
                                        <p:attrNameLst>
                                          <p:attrName>style.visibility</p:attrName>
                                        </p:attrNameLst>
                                      </p:cBhvr>
                                      <p:to>
                                        <p:strVal val="visible"/>
                                      </p:to>
                                    </p:set>
                                  </p:childTnLst>
                                </p:cTn>
                              </p:par>
                              <p:par>
                                <p:cTn id="21" presetID="22" presetClass="entr" presetSubtype="4" repeatCount="2000" fill="hold" nodeType="withEffect">
                                  <p:stCondLst>
                                    <p:cond delay="0"/>
                                  </p:stCondLst>
                                  <p:childTnLst>
                                    <p:set>
                                      <p:cBhvr>
                                        <p:cTn id="22" dur="1" fill="hold">
                                          <p:stCondLst>
                                            <p:cond delay="0"/>
                                          </p:stCondLst>
                                        </p:cTn>
                                        <p:tgtEl>
                                          <p:spTgt spid="477"/>
                                        </p:tgtEl>
                                        <p:attrNameLst>
                                          <p:attrName>style.visibility</p:attrName>
                                        </p:attrNameLst>
                                      </p:cBhvr>
                                      <p:to>
                                        <p:strVal val="visible"/>
                                      </p:to>
                                    </p:set>
                                    <p:animEffect transition="in" filter="wipe(down)">
                                      <p:cBhvr>
                                        <p:cTn id="23" dur="2000"/>
                                        <p:tgtEl>
                                          <p:spTgt spid="477"/>
                                        </p:tgtEl>
                                      </p:cBhvr>
                                    </p:animEffect>
                                  </p:childTnLst>
                                  <p:subTnLst>
                                    <p:set>
                                      <p:cBhvr override="childStyle">
                                        <p:cTn dur="1" fill="hold" display="0" masterRel="sameClick" afterEffect="1">
                                          <p:stCondLst>
                                            <p:cond evt="end" delay="0">
                                              <p:tn val="21"/>
                                            </p:cond>
                                          </p:stCondLst>
                                        </p:cTn>
                                        <p:tgtEl>
                                          <p:spTgt spid="477"/>
                                        </p:tgtEl>
                                        <p:attrNameLst>
                                          <p:attrName>style.visibility</p:attrName>
                                        </p:attrNameLst>
                                      </p:cBhvr>
                                      <p:to>
                                        <p:strVal val="hidden"/>
                                      </p:to>
                                    </p:set>
                                  </p:subTnLst>
                                </p:cTn>
                              </p:par>
                            </p:childTnLst>
                          </p:cTn>
                        </p:par>
                        <p:par>
                          <p:cTn id="24" fill="hold">
                            <p:stCondLst>
                              <p:cond delay="10000"/>
                            </p:stCondLst>
                            <p:childTnLst>
                              <p:par>
                                <p:cTn id="25" presetID="49" presetClass="path" presetSubtype="0" accel="50000" decel="50000" fill="hold" nodeType="afterEffect">
                                  <p:stCondLst>
                                    <p:cond delay="0"/>
                                  </p:stCondLst>
                                  <p:childTnLst>
                                    <p:animMotion origin="layout" path="M 3.33333E-6 4.81481E-6 L 0.1684 0.23888 " pathEditMode="relative" rAng="0" ptsTypes="AA">
                                      <p:cBhvr>
                                        <p:cTn id="26" dur="1000" fill="hold"/>
                                        <p:tgtEl>
                                          <p:spTgt spid="430"/>
                                        </p:tgtEl>
                                        <p:attrNameLst>
                                          <p:attrName>ppt_x</p:attrName>
                                          <p:attrName>ppt_y</p:attrName>
                                        </p:attrNameLst>
                                      </p:cBhvr>
                                      <p:rCtr x="8420" y="11944"/>
                                    </p:animMotion>
                                  </p:childTnLst>
                                </p:cTn>
                              </p:par>
                              <p:par>
                                <p:cTn id="27" presetID="49" presetClass="path" presetSubtype="0" accel="50000" decel="50000" fill="hold" nodeType="withEffect">
                                  <p:stCondLst>
                                    <p:cond delay="0"/>
                                  </p:stCondLst>
                                  <p:childTnLst>
                                    <p:animMotion origin="layout" path="M -2.77778E-7 -4.44444E-6 L 0.08385 0.24121 " pathEditMode="relative" rAng="0" ptsTypes="AA">
                                      <p:cBhvr>
                                        <p:cTn id="28" dur="1000" fill="hold"/>
                                        <p:tgtEl>
                                          <p:spTgt spid="429"/>
                                        </p:tgtEl>
                                        <p:attrNameLst>
                                          <p:attrName>ppt_x</p:attrName>
                                          <p:attrName>ppt_y</p:attrName>
                                        </p:attrNameLst>
                                      </p:cBhvr>
                                      <p:rCtr x="4184" y="12060"/>
                                    </p:animMotion>
                                  </p:childTnLst>
                                </p:cTn>
                              </p:par>
                              <p:par>
                                <p:cTn id="29" presetID="49" presetClass="path" presetSubtype="0" accel="50000" decel="50000" fill="hold" nodeType="withEffect">
                                  <p:stCondLst>
                                    <p:cond delay="0"/>
                                  </p:stCondLst>
                                  <p:childTnLst>
                                    <p:animMotion origin="layout" path="M 0.00139 -0.00463 L 0.25364 0.23681 " pathEditMode="relative" rAng="0" ptsTypes="AA">
                                      <p:cBhvr>
                                        <p:cTn id="30" dur="1000" fill="hold"/>
                                        <p:tgtEl>
                                          <p:spTgt spid="431"/>
                                        </p:tgtEl>
                                        <p:attrNameLst>
                                          <p:attrName>ppt_x</p:attrName>
                                          <p:attrName>ppt_y</p:attrName>
                                        </p:attrNameLst>
                                      </p:cBhvr>
                                      <p:rCtr x="12604" y="12060"/>
                                    </p:animMotion>
                                  </p:childTnLst>
                                </p:cTn>
                              </p:par>
                              <p:par>
                                <p:cTn id="31" presetID="49" presetClass="path" presetSubtype="0" accel="50000" decel="50000" fill="hold" nodeType="withEffect">
                                  <p:stCondLst>
                                    <p:cond delay="0"/>
                                  </p:stCondLst>
                                  <p:childTnLst>
                                    <p:animMotion origin="layout" path="M 0.00139 -0.00463 L 0.43316 0.28889 " pathEditMode="relative" rAng="0" ptsTypes="AA">
                                      <p:cBhvr>
                                        <p:cTn id="32" dur="1000" fill="hold"/>
                                        <p:tgtEl>
                                          <p:spTgt spid="432"/>
                                        </p:tgtEl>
                                        <p:attrNameLst>
                                          <p:attrName>ppt_x</p:attrName>
                                          <p:attrName>ppt_y</p:attrName>
                                        </p:attrNameLst>
                                      </p:cBhvr>
                                      <p:rCtr x="21580" y="14676"/>
                                    </p:animMotion>
                                  </p:childTnLst>
                                </p:cTn>
                              </p:par>
                              <p:par>
                                <p:cTn id="33" presetID="49" presetClass="path" presetSubtype="0" accel="50000" decel="50000" fill="hold" nodeType="withEffect">
                                  <p:stCondLst>
                                    <p:cond delay="0"/>
                                  </p:stCondLst>
                                  <p:childTnLst>
                                    <p:animMotion origin="layout" path="M 8.33333E-7 -3.7037E-7 L 0.22014 0.30949 " pathEditMode="relative" rAng="0" ptsTypes="AA">
                                      <p:cBhvr>
                                        <p:cTn id="34" dur="1000" fill="hold"/>
                                        <p:tgtEl>
                                          <p:spTgt spid="428"/>
                                        </p:tgtEl>
                                        <p:attrNameLst>
                                          <p:attrName>ppt_x</p:attrName>
                                          <p:attrName>ppt_y</p:attrName>
                                        </p:attrNameLst>
                                      </p:cBhvr>
                                      <p:rCtr x="11007" y="15463"/>
                                    </p:animMotion>
                                  </p:childTnLst>
                                </p:cTn>
                              </p:par>
                              <p:par>
                                <p:cTn id="35" presetID="49" presetClass="path" presetSubtype="0" accel="50000" decel="50000" fill="hold" nodeType="withEffect">
                                  <p:stCondLst>
                                    <p:cond delay="0"/>
                                  </p:stCondLst>
                                  <p:childTnLst>
                                    <p:animMotion origin="layout" path="M -5.55556E-7 1.85185E-6 L 0.13941 0.3125 " pathEditMode="relative" rAng="0" ptsTypes="AA">
                                      <p:cBhvr>
                                        <p:cTn id="36" dur="1000" fill="hold"/>
                                        <p:tgtEl>
                                          <p:spTgt spid="433"/>
                                        </p:tgtEl>
                                        <p:attrNameLst>
                                          <p:attrName>ppt_x</p:attrName>
                                          <p:attrName>ppt_y</p:attrName>
                                        </p:attrNameLst>
                                      </p:cBhvr>
                                      <p:rCtr x="6962" y="15625"/>
                                    </p:animMotion>
                                  </p:childTnLst>
                                </p:cTn>
                              </p:par>
                              <p:par>
                                <p:cTn id="37" presetID="49" presetClass="path" presetSubtype="0" accel="50000" decel="50000" fill="hold" nodeType="withEffect">
                                  <p:stCondLst>
                                    <p:cond delay="0"/>
                                  </p:stCondLst>
                                  <p:childTnLst>
                                    <p:animMotion origin="layout" path="M -1.66667E-6 1.85185E-6 L 0.05452 0.31759 " pathEditMode="relative" rAng="0" ptsTypes="AA">
                                      <p:cBhvr>
                                        <p:cTn id="38" dur="1000" fill="hold"/>
                                        <p:tgtEl>
                                          <p:spTgt spid="434"/>
                                        </p:tgtEl>
                                        <p:attrNameLst>
                                          <p:attrName>ppt_x</p:attrName>
                                          <p:attrName>ppt_y</p:attrName>
                                        </p:attrNameLst>
                                      </p:cBhvr>
                                      <p:rCtr x="2726" y="15880"/>
                                    </p:animMotion>
                                  </p:childTnLst>
                                </p:cTn>
                              </p:par>
                              <p:par>
                                <p:cTn id="39" presetID="49" presetClass="path" presetSubtype="0" accel="50000" decel="50000" fill="hold" nodeType="withEffect">
                                  <p:stCondLst>
                                    <p:cond delay="0"/>
                                  </p:stCondLst>
                                  <p:childTnLst>
                                    <p:animMotion origin="layout" path="M -3.61111E-6 0 L 0.36945 0.31875 " pathEditMode="relative" rAng="0" ptsTypes="AA">
                                      <p:cBhvr>
                                        <p:cTn id="40" dur="1000" fill="hold"/>
                                        <p:tgtEl>
                                          <p:spTgt spid="435"/>
                                        </p:tgtEl>
                                        <p:attrNameLst>
                                          <p:attrName>ppt_x</p:attrName>
                                          <p:attrName>ppt_y</p:attrName>
                                        </p:attrNameLst>
                                      </p:cBhvr>
                                      <p:rCtr x="18472" y="15926"/>
                                    </p:animMotion>
                                  </p:childTnLst>
                                </p:cTn>
                              </p:par>
                              <p:par>
                                <p:cTn id="41" presetID="49" presetClass="path" presetSubtype="0" accel="50000" decel="50000" fill="hold" nodeType="withEffect">
                                  <p:stCondLst>
                                    <p:cond delay="0"/>
                                  </p:stCondLst>
                                  <p:childTnLst>
                                    <p:animMotion origin="layout" path="M 0 -7.40741E-7 L 0.10035 0.3507 " pathEditMode="relative" rAng="0" ptsTypes="AA">
                                      <p:cBhvr>
                                        <p:cTn id="42" dur="1000" fill="hold"/>
                                        <p:tgtEl>
                                          <p:spTgt spid="443"/>
                                        </p:tgtEl>
                                        <p:attrNameLst>
                                          <p:attrName>ppt_x</p:attrName>
                                          <p:attrName>ppt_y</p:attrName>
                                        </p:attrNameLst>
                                      </p:cBhvr>
                                      <p:rCtr x="5017" y="17523"/>
                                    </p:animMotion>
                                  </p:childTnLst>
                                </p:cTn>
                              </p:par>
                              <p:par>
                                <p:cTn id="43" presetID="49" presetClass="path" presetSubtype="0" accel="50000" decel="50000" fill="hold" nodeType="withEffect">
                                  <p:stCondLst>
                                    <p:cond delay="0"/>
                                  </p:stCondLst>
                                  <p:childTnLst>
                                    <p:animMotion origin="layout" path="M 8.33333E-7 4.44444E-6 L 0.32951 0.36435 " pathEditMode="relative" rAng="0" ptsTypes="AA">
                                      <p:cBhvr>
                                        <p:cTn id="44" dur="1000" fill="hold"/>
                                        <p:tgtEl>
                                          <p:spTgt spid="444"/>
                                        </p:tgtEl>
                                        <p:attrNameLst>
                                          <p:attrName>ppt_x</p:attrName>
                                          <p:attrName>ppt_y</p:attrName>
                                        </p:attrNameLst>
                                      </p:cBhvr>
                                      <p:rCtr x="16476" y="18218"/>
                                    </p:animMotion>
                                  </p:childTnLst>
                                </p:cTn>
                              </p:par>
                            </p:childTnLst>
                          </p:cTn>
                        </p:par>
                        <p:par>
                          <p:cTn id="45" fill="hold">
                            <p:stCondLst>
                              <p:cond delay="11000"/>
                            </p:stCondLst>
                            <p:childTnLst>
                              <p:par>
                                <p:cTn id="46" presetID="1"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22" presetClass="entr" presetSubtype="1" repeatCount="2000" fill="hold" nodeType="withEffect">
                                  <p:stCondLst>
                                    <p:cond delay="0"/>
                                  </p:stCondLst>
                                  <p:childTnLst>
                                    <p:set>
                                      <p:cBhvr>
                                        <p:cTn id="49" dur="1" fill="hold">
                                          <p:stCondLst>
                                            <p:cond delay="0"/>
                                          </p:stCondLst>
                                        </p:cTn>
                                        <p:tgtEl>
                                          <p:spTgt spid="376"/>
                                        </p:tgtEl>
                                        <p:attrNameLst>
                                          <p:attrName>style.visibility</p:attrName>
                                        </p:attrNameLst>
                                      </p:cBhvr>
                                      <p:to>
                                        <p:strVal val="visible"/>
                                      </p:to>
                                    </p:set>
                                    <p:animEffect transition="in" filter="wipe(up)">
                                      <p:cBhvr>
                                        <p:cTn id="50" dur="2000"/>
                                        <p:tgtEl>
                                          <p:spTgt spid="376"/>
                                        </p:tgtEl>
                                      </p:cBhvr>
                                    </p:animEffect>
                                  </p:childTnLst>
                                  <p:subTnLst>
                                    <p:set>
                                      <p:cBhvr override="childStyle">
                                        <p:cTn dur="1" fill="hold" display="0" masterRel="sameClick" afterEffect="1">
                                          <p:stCondLst>
                                            <p:cond evt="end" delay="0">
                                              <p:tn val="48"/>
                                            </p:cond>
                                          </p:stCondLst>
                                        </p:cTn>
                                        <p:tgtEl>
                                          <p:spTgt spid="376"/>
                                        </p:tgtEl>
                                        <p:attrNameLst>
                                          <p:attrName>style.visibility</p:attrName>
                                        </p:attrNameLst>
                                      </p:cBhvr>
                                      <p:to>
                                        <p:strVal val="hidden"/>
                                      </p:to>
                                    </p:set>
                                  </p:subTnLst>
                                </p:cTn>
                              </p:par>
                            </p:childTnLst>
                          </p:cTn>
                        </p:par>
                        <p:par>
                          <p:cTn id="51" fill="hold">
                            <p:stCondLst>
                              <p:cond delay="15000"/>
                            </p:stCondLst>
                            <p:childTnLst>
                              <p:par>
                                <p:cTn id="52" presetID="1" presetClass="entr" presetSubtype="0" fill="hold" grpId="0" nodeType="afterEffect">
                                  <p:stCondLst>
                                    <p:cond delay="0"/>
                                  </p:stCondLst>
                                  <p:childTnLst>
                                    <p:set>
                                      <p:cBhvr>
                                        <p:cTn id="53" dur="1" fill="hold">
                                          <p:stCondLst>
                                            <p:cond delay="0"/>
                                          </p:stCondLst>
                                        </p:cTn>
                                        <p:tgtEl>
                                          <p:spTgt spid="421"/>
                                        </p:tgtEl>
                                        <p:attrNameLst>
                                          <p:attrName>style.visibility</p:attrName>
                                        </p:attrNameLst>
                                      </p:cBhvr>
                                      <p:to>
                                        <p:strVal val="visible"/>
                                      </p:to>
                                    </p:set>
                                  </p:childTnLst>
                                </p:cTn>
                              </p:par>
                              <p:par>
                                <p:cTn id="54" presetID="22" presetClass="entr" presetSubtype="1" repeatCount="2000" fill="hold" nodeType="withEffect">
                                  <p:stCondLst>
                                    <p:cond delay="100"/>
                                  </p:stCondLst>
                                  <p:childTnLst>
                                    <p:set>
                                      <p:cBhvr>
                                        <p:cTn id="55" dur="1" fill="hold">
                                          <p:stCondLst>
                                            <p:cond delay="0"/>
                                          </p:stCondLst>
                                        </p:cTn>
                                        <p:tgtEl>
                                          <p:spTgt spid="401"/>
                                        </p:tgtEl>
                                        <p:attrNameLst>
                                          <p:attrName>style.visibility</p:attrName>
                                        </p:attrNameLst>
                                      </p:cBhvr>
                                      <p:to>
                                        <p:strVal val="visible"/>
                                      </p:to>
                                    </p:set>
                                    <p:animEffect transition="in" filter="wipe(up)">
                                      <p:cBhvr>
                                        <p:cTn id="56" dur="2000"/>
                                        <p:tgtEl>
                                          <p:spTgt spid="401"/>
                                        </p:tgtEl>
                                      </p:cBhvr>
                                    </p:animEffect>
                                  </p:childTnLst>
                                  <p:subTnLst>
                                    <p:set>
                                      <p:cBhvr override="childStyle">
                                        <p:cTn dur="1" fill="hold" display="0" masterRel="sameClick" afterEffect="1">
                                          <p:stCondLst>
                                            <p:cond evt="end" delay="0">
                                              <p:tn val="54"/>
                                            </p:cond>
                                          </p:stCondLst>
                                        </p:cTn>
                                        <p:tgtEl>
                                          <p:spTgt spid="401"/>
                                        </p:tgtEl>
                                        <p:attrNameLst>
                                          <p:attrName>style.visibility</p:attrName>
                                        </p:attrNameLst>
                                      </p:cBhvr>
                                      <p:to>
                                        <p:strVal val="hidden"/>
                                      </p:to>
                                    </p:set>
                                  </p:subTnLst>
                                </p:cTn>
                              </p:par>
                            </p:childTnLst>
                          </p:cTn>
                        </p:par>
                        <p:par>
                          <p:cTn id="57" fill="hold">
                            <p:stCondLst>
                              <p:cond delay="19100"/>
                            </p:stCondLst>
                            <p:childTnLst>
                              <p:par>
                                <p:cTn id="58" presetID="22" presetClass="entr" presetSubtype="4" repeatCount="2000" fill="hold" nodeType="afterEffect">
                                  <p:stCondLst>
                                    <p:cond delay="0"/>
                                  </p:stCondLst>
                                  <p:childTnLst>
                                    <p:set>
                                      <p:cBhvr>
                                        <p:cTn id="59" dur="1" fill="hold">
                                          <p:stCondLst>
                                            <p:cond delay="0"/>
                                          </p:stCondLst>
                                        </p:cTn>
                                        <p:tgtEl>
                                          <p:spTgt spid="409"/>
                                        </p:tgtEl>
                                        <p:attrNameLst>
                                          <p:attrName>style.visibility</p:attrName>
                                        </p:attrNameLst>
                                      </p:cBhvr>
                                      <p:to>
                                        <p:strVal val="visible"/>
                                      </p:to>
                                    </p:set>
                                    <p:animEffect transition="in" filter="wipe(down)">
                                      <p:cBhvr>
                                        <p:cTn id="60" dur="2000"/>
                                        <p:tgtEl>
                                          <p:spTgt spid="409"/>
                                        </p:tgtEl>
                                      </p:cBhvr>
                                    </p:animEffect>
                                  </p:childTnLst>
                                  <p:subTnLst>
                                    <p:set>
                                      <p:cBhvr override="childStyle">
                                        <p:cTn dur="1" fill="hold" display="0" masterRel="sameClick" afterEffect="1">
                                          <p:stCondLst>
                                            <p:cond evt="end" delay="0">
                                              <p:tn val="58"/>
                                            </p:cond>
                                          </p:stCondLst>
                                        </p:cTn>
                                        <p:tgtEl>
                                          <p:spTgt spid="409"/>
                                        </p:tgtEl>
                                        <p:attrNameLst>
                                          <p:attrName>style.visibility</p:attrName>
                                        </p:attrNameLst>
                                      </p:cBhvr>
                                      <p:to>
                                        <p:strVal val="hidden"/>
                                      </p:to>
                                    </p:set>
                                  </p:subTnLst>
                                </p:cTn>
                              </p:par>
                            </p:childTnLst>
                          </p:cTn>
                        </p:par>
                        <p:par>
                          <p:cTn id="61" fill="hold">
                            <p:stCondLst>
                              <p:cond delay="23100"/>
                            </p:stCondLst>
                            <p:childTnLst>
                              <p:par>
                                <p:cTn id="62" presetID="1" presetClass="entr" presetSubtype="0" fill="hold" grpId="0" nodeType="afterEffect">
                                  <p:stCondLst>
                                    <p:cond delay="0"/>
                                  </p:stCondLst>
                                  <p:childTnLst>
                                    <p:set>
                                      <p:cBhvr>
                                        <p:cTn id="63" dur="1" fill="hold">
                                          <p:stCondLst>
                                            <p:cond delay="0"/>
                                          </p:stCondLst>
                                        </p:cTn>
                                        <p:tgtEl>
                                          <p:spTgt spid="446"/>
                                        </p:tgtEl>
                                        <p:attrNameLst>
                                          <p:attrName>style.visibility</p:attrName>
                                        </p:attrNameLst>
                                      </p:cBhvr>
                                      <p:to>
                                        <p:strVal val="visible"/>
                                      </p:to>
                                    </p:set>
                                  </p:childTnLst>
                                </p:cTn>
                              </p:par>
                              <p:par>
                                <p:cTn id="64" presetID="22" presetClass="entr" presetSubtype="2" repeatCount="2000" fill="hold" nodeType="withEffect">
                                  <p:stCondLst>
                                    <p:cond delay="0"/>
                                  </p:stCondLst>
                                  <p:childTnLst>
                                    <p:set>
                                      <p:cBhvr>
                                        <p:cTn id="65" dur="1" fill="hold">
                                          <p:stCondLst>
                                            <p:cond delay="0"/>
                                          </p:stCondLst>
                                        </p:cTn>
                                        <p:tgtEl>
                                          <p:spTgt spid="447"/>
                                        </p:tgtEl>
                                        <p:attrNameLst>
                                          <p:attrName>style.visibility</p:attrName>
                                        </p:attrNameLst>
                                      </p:cBhvr>
                                      <p:to>
                                        <p:strVal val="visible"/>
                                      </p:to>
                                    </p:set>
                                    <p:animEffect transition="in" filter="wipe(right)">
                                      <p:cBhvr>
                                        <p:cTn id="66" dur="2000"/>
                                        <p:tgtEl>
                                          <p:spTgt spid="447"/>
                                        </p:tgtEl>
                                      </p:cBhvr>
                                    </p:animEffect>
                                  </p:childTnLst>
                                  <p:subTnLst>
                                    <p:set>
                                      <p:cBhvr override="childStyle">
                                        <p:cTn dur="1" fill="hold" display="0" masterRel="sameClick" afterEffect="1">
                                          <p:stCondLst>
                                            <p:cond evt="end" delay="0">
                                              <p:tn val="64"/>
                                            </p:cond>
                                          </p:stCondLst>
                                        </p:cTn>
                                        <p:tgtEl>
                                          <p:spTgt spid="447"/>
                                        </p:tgtEl>
                                        <p:attrNameLst>
                                          <p:attrName>style.visibility</p:attrName>
                                        </p:attrNameLst>
                                      </p:cBhvr>
                                      <p:to>
                                        <p:strVal val="hidden"/>
                                      </p:to>
                                    </p:set>
                                  </p:subTnLst>
                                </p:cTn>
                              </p:par>
                            </p:childTnLst>
                          </p:cTn>
                        </p:par>
                        <p:par>
                          <p:cTn id="67" fill="hold">
                            <p:stCondLst>
                              <p:cond delay="27100"/>
                            </p:stCondLst>
                            <p:childTnLst>
                              <p:par>
                                <p:cTn id="68" presetID="1" presetClass="entr" presetSubtype="0" fill="hold" grpId="0" nodeType="afterEffect">
                                  <p:stCondLst>
                                    <p:cond delay="0"/>
                                  </p:stCondLst>
                                  <p:childTnLst>
                                    <p:set>
                                      <p:cBhvr>
                                        <p:cTn id="69" dur="1" fill="hold">
                                          <p:stCondLst>
                                            <p:cond delay="0"/>
                                          </p:stCondLst>
                                        </p:cTn>
                                        <p:tgtEl>
                                          <p:spTgt spid="422"/>
                                        </p:tgtEl>
                                        <p:attrNameLst>
                                          <p:attrName>style.visibility</p:attrName>
                                        </p:attrNameLst>
                                      </p:cBhvr>
                                      <p:to>
                                        <p:strVal val="visible"/>
                                      </p:to>
                                    </p:set>
                                  </p:childTnLst>
                                </p:cTn>
                              </p:par>
                            </p:childTnLst>
                          </p:cTn>
                        </p:par>
                        <p:par>
                          <p:cTn id="70" fill="hold">
                            <p:stCondLst>
                              <p:cond delay="27100"/>
                            </p:stCondLst>
                            <p:childTnLst>
                              <p:par>
                                <p:cTn id="71" presetID="22" presetClass="entr" presetSubtype="4" repeatCount="2000" fill="remove" nodeType="afterEffect">
                                  <p:stCondLst>
                                    <p:cond delay="0"/>
                                  </p:stCondLst>
                                  <p:childTnLst>
                                    <p:set>
                                      <p:cBhvr>
                                        <p:cTn id="72" dur="1" fill="hold">
                                          <p:stCondLst>
                                            <p:cond delay="0"/>
                                          </p:stCondLst>
                                        </p:cTn>
                                        <p:tgtEl>
                                          <p:spTgt spid="391"/>
                                        </p:tgtEl>
                                        <p:attrNameLst>
                                          <p:attrName>style.visibility</p:attrName>
                                        </p:attrNameLst>
                                      </p:cBhvr>
                                      <p:to>
                                        <p:strVal val="visible"/>
                                      </p:to>
                                    </p:set>
                                    <p:animEffect transition="in" filter="wipe(down)">
                                      <p:cBhvr>
                                        <p:cTn id="73" dur="2000"/>
                                        <p:tgtEl>
                                          <p:spTgt spid="391"/>
                                        </p:tgtEl>
                                      </p:cBhvr>
                                    </p:animEffect>
                                  </p:childTnLst>
                                  <p:subTnLst>
                                    <p:set>
                                      <p:cBhvr override="childStyle">
                                        <p:cTn dur="1" fill="hold" display="0" masterRel="sameClick" afterEffect="1">
                                          <p:stCondLst>
                                            <p:cond evt="end" delay="0">
                                              <p:tn val="71"/>
                                            </p:cond>
                                          </p:stCondLst>
                                        </p:cTn>
                                        <p:tgtEl>
                                          <p:spTgt spid="391"/>
                                        </p:tgtEl>
                                        <p:attrNameLst>
                                          <p:attrName>style.visibility</p:attrName>
                                        </p:attrNameLst>
                                      </p:cBhvr>
                                      <p:to>
                                        <p:strVal val="hidden"/>
                                      </p:to>
                                    </p:set>
                                  </p:subTnLst>
                                </p:cTn>
                              </p:par>
                            </p:childTnLst>
                          </p:cTn>
                        </p:par>
                        <p:par>
                          <p:cTn id="74" fill="hold">
                            <p:stCondLst>
                              <p:cond delay="31100"/>
                            </p:stCondLst>
                            <p:childTnLst>
                              <p:par>
                                <p:cTn id="75" presetID="1" presetClass="entr" presetSubtype="0" fill="hold" grpId="0" nodeType="afterEffect" nodePh="1">
                                  <p:stCondLst>
                                    <p:cond delay="2000"/>
                                  </p:stCondLst>
                                  <p:endCondLst>
                                    <p:cond evt="begin" delay="0">
                                      <p:tn val="75"/>
                                    </p:cond>
                                  </p:endCondLst>
                                  <p:childTnLst>
                                    <p:set>
                                      <p:cBhvr>
                                        <p:cTn id="76"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2" grpId="0"/>
      <p:bldP spid="446" grpId="0"/>
      <p:bldP spid="491" grpId="0"/>
      <p:bldP spid="492" grpId="0"/>
      <p:bldP spid="4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829630B-D8D2-402F-84D9-18467FA510CD}"/>
              </a:ext>
            </a:extLst>
          </p:cNvPr>
          <p:cNvGrpSpPr/>
          <p:nvPr/>
        </p:nvGrpSpPr>
        <p:grpSpPr>
          <a:xfrm>
            <a:off x="6895049" y="4561036"/>
            <a:ext cx="2082729" cy="1171374"/>
            <a:chOff x="7058115" y="4134820"/>
            <a:chExt cx="2082729" cy="1171374"/>
          </a:xfrm>
        </p:grpSpPr>
        <p:sp>
          <p:nvSpPr>
            <p:cNvPr id="52" name="Pensées 16">
              <a:extLst>
                <a:ext uri="{FF2B5EF4-FFF2-40B4-BE49-F238E27FC236}">
                  <a16:creationId xmlns:a16="http://schemas.microsoft.com/office/drawing/2014/main" id="{F5EB6A09-A653-4E14-8A9E-DA55E26F16DB}"/>
                </a:ext>
              </a:extLst>
            </p:cNvPr>
            <p:cNvSpPr/>
            <p:nvPr/>
          </p:nvSpPr>
          <p:spPr>
            <a:xfrm>
              <a:off x="7058115" y="4134820"/>
              <a:ext cx="2030225" cy="1171374"/>
            </a:xfrm>
            <a:prstGeom prst="cloudCallout">
              <a:avLst>
                <a:gd name="adj1" fmla="val 13430"/>
                <a:gd name="adj2" fmla="val -79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r>
                <a:rPr lang="fr-FR" sz="1333" dirty="0">
                  <a:solidFill>
                    <a:srgbClr val="365F91"/>
                  </a:solidFill>
                  <a:latin typeface="Arial"/>
                  <a:ea typeface="Times New Roman"/>
                </a:rPr>
                <a:t> </a:t>
              </a:r>
              <a:endParaRPr lang="fr-FR" sz="1000" dirty="0">
                <a:latin typeface="Times New Roman"/>
                <a:ea typeface="Times New Roman"/>
              </a:endParaRPr>
            </a:p>
            <a:p>
              <a:r>
                <a:rPr lang="fr-FR" sz="1333" dirty="0">
                  <a:solidFill>
                    <a:srgbClr val="365F91"/>
                  </a:solidFill>
                  <a:latin typeface="Arial"/>
                  <a:ea typeface="Times New Roman"/>
                </a:rPr>
                <a:t> </a:t>
              </a:r>
              <a:r>
                <a:rPr lang="fr-FR" sz="1167" dirty="0">
                  <a:solidFill>
                    <a:srgbClr val="365F91"/>
                  </a:solidFill>
                  <a:latin typeface="Arial"/>
                  <a:ea typeface="Times New Roman"/>
                </a:rPr>
                <a:t>Internet</a:t>
              </a:r>
              <a:endParaRPr lang="fr-FR" sz="1000" dirty="0">
                <a:latin typeface="Times New Roman"/>
                <a:ea typeface="Times New Roman"/>
              </a:endParaRPr>
            </a:p>
          </p:txBody>
        </p:sp>
        <p:pic>
          <p:nvPicPr>
            <p:cNvPr id="53" name="Picture 2">
              <a:extLst>
                <a:ext uri="{FF2B5EF4-FFF2-40B4-BE49-F238E27FC236}">
                  <a16:creationId xmlns:a16="http://schemas.microsoft.com/office/drawing/2014/main" id="{FA022F6F-BE8E-4A40-9CDD-2A0810054C5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590301" y="4137335"/>
              <a:ext cx="1550543" cy="9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6" name="AutoShape 1182">
            <a:extLst>
              <a:ext uri="{FF2B5EF4-FFF2-40B4-BE49-F238E27FC236}">
                <a16:creationId xmlns:a16="http://schemas.microsoft.com/office/drawing/2014/main" id="{F5DF37DF-2345-4A0B-86FB-08F6A87EC6FB}"/>
              </a:ext>
            </a:extLst>
          </p:cNvPr>
          <p:cNvCxnSpPr>
            <a:cxnSpLocks noChangeShapeType="1"/>
          </p:cNvCxnSpPr>
          <p:nvPr/>
        </p:nvCxnSpPr>
        <p:spPr bwMode="auto">
          <a:xfrm>
            <a:off x="5879118" y="3096018"/>
            <a:ext cx="444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16" name="Image 115">
            <a:extLst>
              <a:ext uri="{FF2B5EF4-FFF2-40B4-BE49-F238E27FC236}">
                <a16:creationId xmlns:a16="http://schemas.microsoft.com/office/drawing/2014/main" id="{79C3762B-C563-4A0E-88BF-4DB5F561D06D}"/>
              </a:ext>
            </a:extLst>
          </p:cNvPr>
          <p:cNvPicPr>
            <a:picLocks noChangeAspect="1"/>
          </p:cNvPicPr>
          <p:nvPr/>
        </p:nvPicPr>
        <p:blipFill rotWithShape="1">
          <a:blip r:embed="rId5"/>
          <a:srcRect l="22848" b="7079"/>
          <a:stretch/>
        </p:blipFill>
        <p:spPr>
          <a:xfrm>
            <a:off x="1046849" y="3982591"/>
            <a:ext cx="5808296" cy="2503234"/>
          </a:xfrm>
          <a:prstGeom prst="rect">
            <a:avLst/>
          </a:prstGeom>
        </p:spPr>
      </p:pic>
      <p:sp>
        <p:nvSpPr>
          <p:cNvPr id="54" name="Zone de texte 208">
            <a:extLst>
              <a:ext uri="{FF2B5EF4-FFF2-40B4-BE49-F238E27FC236}">
                <a16:creationId xmlns:a16="http://schemas.microsoft.com/office/drawing/2014/main" id="{6C5D59C5-82DA-45D2-9FDF-0D239609D6A7}"/>
              </a:ext>
            </a:extLst>
          </p:cNvPr>
          <p:cNvSpPr txBox="1">
            <a:spLocks/>
          </p:cNvSpPr>
          <p:nvPr/>
        </p:nvSpPr>
        <p:spPr bwMode="auto">
          <a:xfrm flipH="1">
            <a:off x="3304033" y="5556029"/>
            <a:ext cx="2991757" cy="209306"/>
          </a:xfrm>
          <a:prstGeom prst="rect">
            <a:avLst/>
          </a:prstGeom>
          <a:solidFill>
            <a:schemeClr val="bg1"/>
          </a:solidFill>
          <a:ln w="12700">
            <a:solidFill>
              <a:schemeClr val="tx1"/>
            </a:solidFill>
          </a:ln>
          <a:effectLst/>
        </p:spPr>
        <p:txBody>
          <a:bodyPr lIns="36000" tIns="0" rIns="36000" bIns="0" anchor="ctr"/>
          <a:lstStyle/>
          <a:p>
            <a:r>
              <a:rPr lang="en-GB" sz="1200">
                <a:latin typeface="Arial"/>
                <a:ea typeface="Times New Roman"/>
              </a:rPr>
              <a:t>TCMS</a:t>
            </a:r>
            <a:endParaRPr lang="en-GB" sz="1200">
              <a:latin typeface="Times New Roman"/>
              <a:ea typeface="Times New Roman"/>
            </a:endParaRPr>
          </a:p>
        </p:txBody>
      </p:sp>
      <p:sp>
        <p:nvSpPr>
          <p:cNvPr id="119" name="ZoneTexte 118">
            <a:extLst>
              <a:ext uri="{FF2B5EF4-FFF2-40B4-BE49-F238E27FC236}">
                <a16:creationId xmlns:a16="http://schemas.microsoft.com/office/drawing/2014/main" id="{8AE92400-7A3E-4861-8EE1-DEE77D43B9CE}"/>
              </a:ext>
            </a:extLst>
          </p:cNvPr>
          <p:cNvSpPr txBox="1"/>
          <p:nvPr/>
        </p:nvSpPr>
        <p:spPr>
          <a:xfrm>
            <a:off x="2348745" y="1335961"/>
            <a:ext cx="4684643" cy="923330"/>
          </a:xfrm>
          <a:prstGeom prst="rect">
            <a:avLst/>
          </a:prstGeom>
          <a:noFill/>
        </p:spPr>
        <p:txBody>
          <a:bodyPr wrap="square" rtlCol="0">
            <a:spAutoFit/>
          </a:bodyPr>
          <a:lstStyle/>
          <a:p>
            <a:pPr marL="285750" indent="-285750">
              <a:buFont typeface="Wingdings" panose="05000000000000000000" pitchFamily="2" charset="2"/>
              <a:buChar char="ü"/>
            </a:pPr>
            <a:r>
              <a:rPr lang="en-GB" b="1" dirty="0"/>
              <a:t>CEBD for billing</a:t>
            </a:r>
          </a:p>
          <a:p>
            <a:pPr marL="285750" indent="-285750">
              <a:buFont typeface="Wingdings" panose="05000000000000000000" pitchFamily="2" charset="2"/>
              <a:buChar char="ü"/>
            </a:pPr>
            <a:r>
              <a:rPr lang="en-GB" b="1" dirty="0"/>
              <a:t>Reading block (Voltage, Current, Location, Acceleration, Temperature, etc.) </a:t>
            </a:r>
          </a:p>
        </p:txBody>
      </p:sp>
      <p:sp>
        <p:nvSpPr>
          <p:cNvPr id="2" name="Rectangle 1">
            <a:extLst>
              <a:ext uri="{FF2B5EF4-FFF2-40B4-BE49-F238E27FC236}">
                <a16:creationId xmlns:a16="http://schemas.microsoft.com/office/drawing/2014/main" id="{98DB9F5C-9F2C-469E-95A1-8A8A73A7C243}"/>
              </a:ext>
            </a:extLst>
          </p:cNvPr>
          <p:cNvSpPr/>
          <p:nvPr/>
        </p:nvSpPr>
        <p:spPr>
          <a:xfrm>
            <a:off x="2359921" y="2168166"/>
            <a:ext cx="2825261" cy="369332"/>
          </a:xfrm>
          <a:prstGeom prst="rect">
            <a:avLst/>
          </a:prstGeom>
        </p:spPr>
        <p:txBody>
          <a:bodyPr wrap="none">
            <a:spAutoFit/>
          </a:bodyPr>
          <a:lstStyle/>
          <a:p>
            <a:r>
              <a:rPr lang="en-GB" b="1" dirty="0">
                <a:solidFill>
                  <a:srgbClr val="FF0000"/>
                </a:solidFill>
                <a:sym typeface="Wingdings" panose="05000000000000000000" pitchFamily="2" charset="2"/>
              </a:rPr>
              <a:t> Communication to TCMS</a:t>
            </a:r>
            <a:endParaRPr lang="en-GB" b="1" dirty="0">
              <a:solidFill>
                <a:srgbClr val="FF0000"/>
              </a:solidFill>
            </a:endParaRPr>
          </a:p>
        </p:txBody>
      </p:sp>
      <p:sp>
        <p:nvSpPr>
          <p:cNvPr id="3" name="Rectangle 2">
            <a:extLst>
              <a:ext uri="{FF2B5EF4-FFF2-40B4-BE49-F238E27FC236}">
                <a16:creationId xmlns:a16="http://schemas.microsoft.com/office/drawing/2014/main" id="{21D214DF-784B-4B3C-BDBE-511D1169F6FF}"/>
              </a:ext>
            </a:extLst>
          </p:cNvPr>
          <p:cNvSpPr/>
          <p:nvPr/>
        </p:nvSpPr>
        <p:spPr>
          <a:xfrm>
            <a:off x="2354806" y="2491268"/>
            <a:ext cx="2944524" cy="369332"/>
          </a:xfrm>
          <a:prstGeom prst="rect">
            <a:avLst/>
          </a:prstGeom>
        </p:spPr>
        <p:txBody>
          <a:bodyPr wrap="none">
            <a:spAutoFit/>
          </a:bodyPr>
          <a:lstStyle/>
          <a:p>
            <a:r>
              <a:rPr lang="en-GB" b="1" dirty="0">
                <a:solidFill>
                  <a:srgbClr val="00B050"/>
                </a:solidFill>
                <a:sym typeface="Wingdings" panose="05000000000000000000" pitchFamily="2" charset="2"/>
              </a:rPr>
              <a:t> Communication for Billing</a:t>
            </a:r>
            <a:endParaRPr lang="fr-FR" dirty="0">
              <a:solidFill>
                <a:srgbClr val="00B050"/>
              </a:solidFill>
            </a:endParaRPr>
          </a:p>
        </p:txBody>
      </p:sp>
      <p:sp>
        <p:nvSpPr>
          <p:cNvPr id="4" name="Rectangle 3">
            <a:extLst>
              <a:ext uri="{FF2B5EF4-FFF2-40B4-BE49-F238E27FC236}">
                <a16:creationId xmlns:a16="http://schemas.microsoft.com/office/drawing/2014/main" id="{7A5DC164-6F81-4E7A-AC0D-3ECC6F8FDA1F}"/>
              </a:ext>
            </a:extLst>
          </p:cNvPr>
          <p:cNvSpPr/>
          <p:nvPr/>
        </p:nvSpPr>
        <p:spPr>
          <a:xfrm>
            <a:off x="6555884" y="4896536"/>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5" name="Picture 2" descr="U:\Marketing\MSAV\Marketing tools\3D models\MSAV25000-Ultralight\Insulator\Std + Std + Axial connector\Outline MSAV25K-I-xxx-A-S-S.png">
            <a:extLst>
              <a:ext uri="{FF2B5EF4-FFF2-40B4-BE49-F238E27FC236}">
                <a16:creationId xmlns:a16="http://schemas.microsoft.com/office/drawing/2014/main" id="{E69C7159-E428-41EC-9E56-E682ADBB6B6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44026" y="3895773"/>
            <a:ext cx="664291" cy="73192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a:extLst>
              <a:ext uri="{FF2B5EF4-FFF2-40B4-BE49-F238E27FC236}">
                <a16:creationId xmlns:a16="http://schemas.microsoft.com/office/drawing/2014/main" id="{750B705E-01C0-417C-AA2F-E5342DAED0F8}"/>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100000" l="0" r="100000">
                        <a14:foregroundMark x1="59271" y1="80926" x2="59271" y2="80926"/>
                      </a14:backgroundRemoval>
                    </a14:imgEffect>
                  </a14:imgLayer>
                </a14:imgProps>
              </a:ext>
              <a:ext uri="{28A0092B-C50C-407E-A947-70E740481C1C}">
                <a14:useLocalDpi xmlns:a14="http://schemas.microsoft.com/office/drawing/2010/main"/>
              </a:ext>
            </a:extLst>
          </a:blip>
          <a:srcRect/>
          <a:stretch>
            <a:fillRect/>
          </a:stretch>
        </p:blipFill>
        <p:spPr bwMode="auto">
          <a:xfrm rot="1609416">
            <a:off x="2167420" y="4587603"/>
            <a:ext cx="738870" cy="42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Image 110">
            <a:extLst>
              <a:ext uri="{FF2B5EF4-FFF2-40B4-BE49-F238E27FC236}">
                <a16:creationId xmlns:a16="http://schemas.microsoft.com/office/drawing/2014/main" id="{B749E915-EBE8-4B46-9F7C-1A7C8B7FE08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9084" t="7956" r="22960" b="12267"/>
          <a:stretch/>
        </p:blipFill>
        <p:spPr>
          <a:xfrm>
            <a:off x="691721" y="2695590"/>
            <a:ext cx="1184948" cy="985610"/>
          </a:xfrm>
          <a:prstGeom prst="rect">
            <a:avLst/>
          </a:prstGeom>
        </p:spPr>
      </p:pic>
      <p:pic>
        <p:nvPicPr>
          <p:cNvPr id="10" name="Image 9">
            <a:extLst>
              <a:ext uri="{FF2B5EF4-FFF2-40B4-BE49-F238E27FC236}">
                <a16:creationId xmlns:a16="http://schemas.microsoft.com/office/drawing/2014/main" id="{275FFDC0-0F42-457E-B2AC-20C3788B70A5}"/>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9084" t="7956" r="22960" b="12267"/>
          <a:stretch/>
        </p:blipFill>
        <p:spPr>
          <a:xfrm>
            <a:off x="447840" y="2509246"/>
            <a:ext cx="1695471" cy="1410251"/>
          </a:xfrm>
          <a:prstGeom prst="rect">
            <a:avLst/>
          </a:prstGeom>
        </p:spPr>
      </p:pic>
      <p:grpSp>
        <p:nvGrpSpPr>
          <p:cNvPr id="6" name="Groupe 5">
            <a:extLst>
              <a:ext uri="{FF2B5EF4-FFF2-40B4-BE49-F238E27FC236}">
                <a16:creationId xmlns:a16="http://schemas.microsoft.com/office/drawing/2014/main" id="{B9673B19-FF8E-4CB9-8B9A-2FE144BB6E95}"/>
              </a:ext>
            </a:extLst>
          </p:cNvPr>
          <p:cNvGrpSpPr/>
          <p:nvPr/>
        </p:nvGrpSpPr>
        <p:grpSpPr>
          <a:xfrm>
            <a:off x="3802440" y="4566416"/>
            <a:ext cx="1873444" cy="1079500"/>
            <a:chOff x="4914900" y="3568700"/>
            <a:chExt cx="1873444" cy="1079500"/>
          </a:xfrm>
        </p:grpSpPr>
        <p:sp>
          <p:nvSpPr>
            <p:cNvPr id="22" name="Forme libre : forme 21">
              <a:extLst>
                <a:ext uri="{FF2B5EF4-FFF2-40B4-BE49-F238E27FC236}">
                  <a16:creationId xmlns:a16="http://schemas.microsoft.com/office/drawing/2014/main" id="{317BAD55-F6BA-4823-86D5-E4BC819B3E4C}"/>
                </a:ext>
              </a:extLst>
            </p:cNvPr>
            <p:cNvSpPr/>
            <p:nvPr/>
          </p:nvSpPr>
          <p:spPr>
            <a:xfrm>
              <a:off x="4914900" y="3568700"/>
              <a:ext cx="114300" cy="1079500"/>
            </a:xfrm>
            <a:custGeom>
              <a:avLst/>
              <a:gdLst>
                <a:gd name="connsiteX0" fmla="*/ 0 w 114300"/>
                <a:gd name="connsiteY0" fmla="*/ 0 h 1079500"/>
                <a:gd name="connsiteX1" fmla="*/ 114300 w 114300"/>
                <a:gd name="connsiteY1" fmla="*/ 279400 h 1079500"/>
                <a:gd name="connsiteX2" fmla="*/ 114300 w 114300"/>
                <a:gd name="connsiteY2" fmla="*/ 1079500 h 1079500"/>
              </a:gdLst>
              <a:ahLst/>
              <a:cxnLst>
                <a:cxn ang="0">
                  <a:pos x="connsiteX0" y="connsiteY0"/>
                </a:cxn>
                <a:cxn ang="0">
                  <a:pos x="connsiteX1" y="connsiteY1"/>
                </a:cxn>
                <a:cxn ang="0">
                  <a:pos x="connsiteX2" y="connsiteY2"/>
                </a:cxn>
              </a:cxnLst>
              <a:rect l="l" t="t" r="r" b="b"/>
              <a:pathLst>
                <a:path w="114300" h="1079500">
                  <a:moveTo>
                    <a:pt x="0" y="0"/>
                  </a:moveTo>
                  <a:lnTo>
                    <a:pt x="114300" y="279400"/>
                  </a:lnTo>
                  <a:lnTo>
                    <a:pt x="114300" y="1079500"/>
                  </a:ln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E0F66DA-336C-46C1-A424-21FEC43EE915}"/>
                </a:ext>
              </a:extLst>
            </p:cNvPr>
            <p:cNvSpPr txBox="1"/>
            <p:nvPr/>
          </p:nvSpPr>
          <p:spPr>
            <a:xfrm>
              <a:off x="5073427" y="3757814"/>
              <a:ext cx="1714917" cy="830997"/>
            </a:xfrm>
            <a:prstGeom prst="rect">
              <a:avLst/>
            </a:prstGeom>
            <a:noFill/>
          </p:spPr>
          <p:txBody>
            <a:bodyPr wrap="square" rtlCol="0">
              <a:spAutoFit/>
            </a:bodyPr>
            <a:lstStyle/>
            <a:p>
              <a:r>
                <a:rPr lang="fr-FR" sz="1600" b="1" dirty="0">
                  <a:solidFill>
                    <a:srgbClr val="FF0000"/>
                  </a:solidFill>
                </a:rPr>
                <a:t>CEBD</a:t>
              </a:r>
            </a:p>
            <a:p>
              <a:r>
                <a:rPr lang="fr-FR" sz="1600" b="1" dirty="0">
                  <a:solidFill>
                    <a:srgbClr val="FF0000"/>
                  </a:solidFill>
                </a:rPr>
                <a:t>Reading block</a:t>
              </a:r>
            </a:p>
            <a:p>
              <a:r>
                <a:rPr lang="fr-FR" sz="1600" b="1" dirty="0">
                  <a:solidFill>
                    <a:srgbClr val="FF0000"/>
                  </a:solidFill>
                </a:rPr>
                <a:t>Diagnostic</a:t>
              </a:r>
            </a:p>
          </p:txBody>
        </p:sp>
      </p:grpSp>
      <p:pic>
        <p:nvPicPr>
          <p:cNvPr id="17" name="Image 16">
            <a:extLst>
              <a:ext uri="{FF2B5EF4-FFF2-40B4-BE49-F238E27FC236}">
                <a16:creationId xmlns:a16="http://schemas.microsoft.com/office/drawing/2014/main" id="{E272F869-15D8-4A4A-9D12-0235580858C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419" b="90982" l="5472" r="95075">
                        <a14:foregroundMark x1="8755" y1="35070" x2="9439" y2="59118"/>
                        <a14:foregroundMark x1="41860" y1="90381" x2="48974" y2="90982"/>
                        <a14:foregroundMark x1="48974" y1="90982" x2="49384" y2="90982"/>
                        <a14:foregroundMark x1="90014" y1="22044" x2="93981" y2="32064"/>
                        <a14:foregroundMark x1="93981" y1="32064" x2="92066" y2="50501"/>
                        <a14:foregroundMark x1="95212" y1="35671" x2="95212" y2="35671"/>
                        <a14:foregroundMark x1="50479" y1="28056" x2="15185" y2="31663"/>
                        <a14:foregroundMark x1="58960" y1="9419" x2="58960" y2="9419"/>
                        <a14:backgroundMark x1="96990" y1="26653" x2="96990" y2="28657"/>
                        <a14:backgroundMark x1="97264" y1="33467" x2="97264" y2="33467"/>
                        <a14:backgroundMark x1="97264" y1="23046" x2="97264" y2="24048"/>
                        <a14:backgroundMark x1="5335" y1="32866" x2="5472" y2="38677"/>
                      </a14:backgroundRemoval>
                    </a14:imgEffect>
                  </a14:imgLayer>
                </a14:imgProps>
              </a:ext>
              <a:ext uri="{28A0092B-C50C-407E-A947-70E740481C1C}">
                <a14:useLocalDpi xmlns:a14="http://schemas.microsoft.com/office/drawing/2010/main" val="0"/>
              </a:ext>
            </a:extLst>
          </a:blip>
          <a:stretch>
            <a:fillRect/>
          </a:stretch>
        </p:blipFill>
        <p:spPr>
          <a:xfrm>
            <a:off x="2668632" y="5012421"/>
            <a:ext cx="838180" cy="572164"/>
          </a:xfrm>
          <a:prstGeom prst="rect">
            <a:avLst/>
          </a:prstGeom>
        </p:spPr>
      </p:pic>
      <p:grpSp>
        <p:nvGrpSpPr>
          <p:cNvPr id="15" name="Groupe 14">
            <a:extLst>
              <a:ext uri="{FF2B5EF4-FFF2-40B4-BE49-F238E27FC236}">
                <a16:creationId xmlns:a16="http://schemas.microsoft.com/office/drawing/2014/main" id="{00EE41E8-05AC-4567-9F49-1CD897C8C3FA}"/>
              </a:ext>
            </a:extLst>
          </p:cNvPr>
          <p:cNvGrpSpPr/>
          <p:nvPr/>
        </p:nvGrpSpPr>
        <p:grpSpPr>
          <a:xfrm>
            <a:off x="2151850" y="4462112"/>
            <a:ext cx="1487710" cy="714314"/>
            <a:chOff x="3264310" y="3464396"/>
            <a:chExt cx="1487710" cy="714314"/>
          </a:xfrm>
        </p:grpSpPr>
        <p:sp>
          <p:nvSpPr>
            <p:cNvPr id="12" name="Forme libre : forme 11">
              <a:extLst>
                <a:ext uri="{FF2B5EF4-FFF2-40B4-BE49-F238E27FC236}">
                  <a16:creationId xmlns:a16="http://schemas.microsoft.com/office/drawing/2014/main" id="{28381659-D8DD-46D0-BD5B-966E7C237E68}"/>
                </a:ext>
              </a:extLst>
            </p:cNvPr>
            <p:cNvSpPr/>
            <p:nvPr/>
          </p:nvSpPr>
          <p:spPr>
            <a:xfrm flipV="1">
              <a:off x="3264310" y="3464396"/>
              <a:ext cx="1487710" cy="45719"/>
            </a:xfrm>
            <a:custGeom>
              <a:avLst/>
              <a:gdLst>
                <a:gd name="connsiteX0" fmla="*/ 0 w 1288025"/>
                <a:gd name="connsiteY0" fmla="*/ 0 h 294968"/>
                <a:gd name="connsiteX1" fmla="*/ 1002890 w 1288025"/>
                <a:gd name="connsiteY1" fmla="*/ 0 h 294968"/>
                <a:gd name="connsiteX2" fmla="*/ 1002890 w 1288025"/>
                <a:gd name="connsiteY2" fmla="*/ 294968 h 294968"/>
                <a:gd name="connsiteX3" fmla="*/ 1288025 w 1288025"/>
                <a:gd name="connsiteY3" fmla="*/ 294968 h 294968"/>
              </a:gdLst>
              <a:ahLst/>
              <a:cxnLst>
                <a:cxn ang="0">
                  <a:pos x="connsiteX0" y="connsiteY0"/>
                </a:cxn>
                <a:cxn ang="0">
                  <a:pos x="connsiteX1" y="connsiteY1"/>
                </a:cxn>
                <a:cxn ang="0">
                  <a:pos x="connsiteX2" y="connsiteY2"/>
                </a:cxn>
                <a:cxn ang="0">
                  <a:pos x="connsiteX3" y="connsiteY3"/>
                </a:cxn>
              </a:cxnLst>
              <a:rect l="l" t="t" r="r" b="b"/>
              <a:pathLst>
                <a:path w="1288025" h="294968">
                  <a:moveTo>
                    <a:pt x="0" y="0"/>
                  </a:moveTo>
                  <a:lnTo>
                    <a:pt x="1002890" y="0"/>
                  </a:lnTo>
                  <a:lnTo>
                    <a:pt x="1002890" y="294968"/>
                  </a:lnTo>
                  <a:lnTo>
                    <a:pt x="1288025" y="294968"/>
                  </a:lnTo>
                </a:path>
              </a:pathLst>
            </a:cu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AFC70295-8D61-442B-897B-1EF2366A5F1C}"/>
                </a:ext>
              </a:extLst>
            </p:cNvPr>
            <p:cNvSpPr/>
            <p:nvPr/>
          </p:nvSpPr>
          <p:spPr>
            <a:xfrm flipV="1">
              <a:off x="3795252" y="3563320"/>
              <a:ext cx="956768" cy="212265"/>
            </a:xfrm>
            <a:custGeom>
              <a:avLst/>
              <a:gdLst>
                <a:gd name="connsiteX0" fmla="*/ 0 w 855406"/>
                <a:gd name="connsiteY0" fmla="*/ 0 h 167148"/>
                <a:gd name="connsiteX1" fmla="*/ 344129 w 855406"/>
                <a:gd name="connsiteY1" fmla="*/ 0 h 167148"/>
                <a:gd name="connsiteX2" fmla="*/ 344129 w 855406"/>
                <a:gd name="connsiteY2" fmla="*/ 167148 h 167148"/>
                <a:gd name="connsiteX3" fmla="*/ 855406 w 855406"/>
                <a:gd name="connsiteY3" fmla="*/ 167148 h 167148"/>
              </a:gdLst>
              <a:ahLst/>
              <a:cxnLst>
                <a:cxn ang="0">
                  <a:pos x="connsiteX0" y="connsiteY0"/>
                </a:cxn>
                <a:cxn ang="0">
                  <a:pos x="connsiteX1" y="connsiteY1"/>
                </a:cxn>
                <a:cxn ang="0">
                  <a:pos x="connsiteX2" y="connsiteY2"/>
                </a:cxn>
                <a:cxn ang="0">
                  <a:pos x="connsiteX3" y="connsiteY3"/>
                </a:cxn>
              </a:cxnLst>
              <a:rect l="l" t="t" r="r" b="b"/>
              <a:pathLst>
                <a:path w="855406" h="167148">
                  <a:moveTo>
                    <a:pt x="0" y="0"/>
                  </a:moveTo>
                  <a:lnTo>
                    <a:pt x="344129" y="0"/>
                  </a:lnTo>
                  <a:lnTo>
                    <a:pt x="344129" y="167148"/>
                  </a:lnTo>
                  <a:lnTo>
                    <a:pt x="855406" y="167148"/>
                  </a:lnTo>
                </a:path>
              </a:pathLst>
            </a:cu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orme libre : forme 13">
              <a:extLst>
                <a:ext uri="{FF2B5EF4-FFF2-40B4-BE49-F238E27FC236}">
                  <a16:creationId xmlns:a16="http://schemas.microsoft.com/office/drawing/2014/main" id="{409AC3E9-D61C-4431-89ED-4D5B4B6347CB}"/>
                </a:ext>
              </a:extLst>
            </p:cNvPr>
            <p:cNvSpPr/>
            <p:nvPr/>
          </p:nvSpPr>
          <p:spPr>
            <a:xfrm>
              <a:off x="4562168" y="3629977"/>
              <a:ext cx="189852" cy="548733"/>
            </a:xfrm>
            <a:custGeom>
              <a:avLst/>
              <a:gdLst>
                <a:gd name="connsiteX0" fmla="*/ 0 w 88490"/>
                <a:gd name="connsiteY0" fmla="*/ 422787 h 422787"/>
                <a:gd name="connsiteX1" fmla="*/ 0 w 88490"/>
                <a:gd name="connsiteY1" fmla="*/ 68825 h 422787"/>
                <a:gd name="connsiteX2" fmla="*/ 88490 w 88490"/>
                <a:gd name="connsiteY2" fmla="*/ 68825 h 422787"/>
                <a:gd name="connsiteX3" fmla="*/ 88490 w 88490"/>
                <a:gd name="connsiteY3" fmla="*/ 0 h 422787"/>
              </a:gdLst>
              <a:ahLst/>
              <a:cxnLst>
                <a:cxn ang="0">
                  <a:pos x="connsiteX0" y="connsiteY0"/>
                </a:cxn>
                <a:cxn ang="0">
                  <a:pos x="connsiteX1" y="connsiteY1"/>
                </a:cxn>
                <a:cxn ang="0">
                  <a:pos x="connsiteX2" y="connsiteY2"/>
                </a:cxn>
                <a:cxn ang="0">
                  <a:pos x="connsiteX3" y="connsiteY3"/>
                </a:cxn>
              </a:cxnLst>
              <a:rect l="l" t="t" r="r" b="b"/>
              <a:pathLst>
                <a:path w="88490" h="422787">
                  <a:moveTo>
                    <a:pt x="0" y="422787"/>
                  </a:moveTo>
                  <a:lnTo>
                    <a:pt x="0" y="68825"/>
                  </a:lnTo>
                  <a:lnTo>
                    <a:pt x="88490" y="68825"/>
                  </a:lnTo>
                  <a:lnTo>
                    <a:pt x="88490" y="0"/>
                  </a:lnTo>
                </a:path>
              </a:pathLst>
            </a:cu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544A56A1-A6F5-4061-8761-5743A62C0525}"/>
              </a:ext>
            </a:extLst>
          </p:cNvPr>
          <p:cNvGrpSpPr/>
          <p:nvPr/>
        </p:nvGrpSpPr>
        <p:grpSpPr>
          <a:xfrm>
            <a:off x="3753520" y="2947983"/>
            <a:ext cx="5064790" cy="1720223"/>
            <a:chOff x="4219760" y="1653315"/>
            <a:chExt cx="5064790" cy="1720223"/>
          </a:xfrm>
        </p:grpSpPr>
        <p:grpSp>
          <p:nvGrpSpPr>
            <p:cNvPr id="25" name="Groupe 24">
              <a:extLst>
                <a:ext uri="{FF2B5EF4-FFF2-40B4-BE49-F238E27FC236}">
                  <a16:creationId xmlns:a16="http://schemas.microsoft.com/office/drawing/2014/main" id="{D30894B3-2412-4DE0-991B-7A326121EEDF}"/>
                </a:ext>
              </a:extLst>
            </p:cNvPr>
            <p:cNvGrpSpPr/>
            <p:nvPr/>
          </p:nvGrpSpPr>
          <p:grpSpPr>
            <a:xfrm>
              <a:off x="7201821" y="1653315"/>
              <a:ext cx="2082729" cy="1171374"/>
              <a:chOff x="7201821" y="1653315"/>
              <a:chExt cx="2082729" cy="1171374"/>
            </a:xfrm>
          </p:grpSpPr>
          <p:sp>
            <p:nvSpPr>
              <p:cNvPr id="133" name="Pensées 16">
                <a:extLst>
                  <a:ext uri="{FF2B5EF4-FFF2-40B4-BE49-F238E27FC236}">
                    <a16:creationId xmlns:a16="http://schemas.microsoft.com/office/drawing/2014/main" id="{4064AD70-9D0E-459A-9FDD-F3B4506C320C}"/>
                  </a:ext>
                </a:extLst>
              </p:cNvPr>
              <p:cNvSpPr/>
              <p:nvPr/>
            </p:nvSpPr>
            <p:spPr>
              <a:xfrm>
                <a:off x="7201821" y="1653315"/>
                <a:ext cx="2030225" cy="1171374"/>
              </a:xfrm>
              <a:prstGeom prst="cloudCallout">
                <a:avLst>
                  <a:gd name="adj1" fmla="val 13430"/>
                  <a:gd name="adj2" fmla="val -79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r>
                  <a:rPr lang="fr-FR" sz="1333" dirty="0">
                    <a:solidFill>
                      <a:srgbClr val="365F91"/>
                    </a:solidFill>
                    <a:latin typeface="Arial"/>
                    <a:ea typeface="Times New Roman"/>
                  </a:rPr>
                  <a:t> </a:t>
                </a:r>
                <a:endParaRPr lang="fr-FR" sz="1000" dirty="0">
                  <a:latin typeface="Times New Roman"/>
                  <a:ea typeface="Times New Roman"/>
                </a:endParaRPr>
              </a:p>
              <a:p>
                <a:r>
                  <a:rPr lang="fr-FR" sz="1333" dirty="0">
                    <a:solidFill>
                      <a:srgbClr val="365F91"/>
                    </a:solidFill>
                    <a:latin typeface="Arial"/>
                    <a:ea typeface="Times New Roman"/>
                  </a:rPr>
                  <a:t> </a:t>
                </a:r>
                <a:r>
                  <a:rPr lang="fr-FR" sz="1167" dirty="0">
                    <a:solidFill>
                      <a:srgbClr val="365F91"/>
                    </a:solidFill>
                    <a:latin typeface="Arial"/>
                    <a:ea typeface="Times New Roman"/>
                  </a:rPr>
                  <a:t>Internet</a:t>
                </a:r>
                <a:endParaRPr lang="fr-FR" sz="1000" dirty="0">
                  <a:latin typeface="Times New Roman"/>
                  <a:ea typeface="Times New Roman"/>
                </a:endParaRPr>
              </a:p>
            </p:txBody>
          </p:sp>
          <p:pic>
            <p:nvPicPr>
              <p:cNvPr id="138" name="Picture 2">
                <a:extLst>
                  <a:ext uri="{FF2B5EF4-FFF2-40B4-BE49-F238E27FC236}">
                    <a16:creationId xmlns:a16="http://schemas.microsoft.com/office/drawing/2014/main" id="{73EF4931-8A64-4395-925E-FB616A0A9FD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734007" y="1655830"/>
                <a:ext cx="1550543" cy="9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e 23">
              <a:extLst>
                <a:ext uri="{FF2B5EF4-FFF2-40B4-BE49-F238E27FC236}">
                  <a16:creationId xmlns:a16="http://schemas.microsoft.com/office/drawing/2014/main" id="{99538CF0-5EE3-4A93-838C-01EF30EBFE73}"/>
                </a:ext>
              </a:extLst>
            </p:cNvPr>
            <p:cNvGrpSpPr/>
            <p:nvPr/>
          </p:nvGrpSpPr>
          <p:grpSpPr>
            <a:xfrm>
              <a:off x="4219760" y="2735000"/>
              <a:ext cx="1566205" cy="638538"/>
              <a:chOff x="4219760" y="2735000"/>
              <a:chExt cx="1566205" cy="638538"/>
            </a:xfrm>
          </p:grpSpPr>
          <p:grpSp>
            <p:nvGrpSpPr>
              <p:cNvPr id="20" name="Groupe 19">
                <a:extLst>
                  <a:ext uri="{FF2B5EF4-FFF2-40B4-BE49-F238E27FC236}">
                    <a16:creationId xmlns:a16="http://schemas.microsoft.com/office/drawing/2014/main" id="{D7588576-AFF5-43A1-B64E-0FC36DE02EC4}"/>
                  </a:ext>
                </a:extLst>
              </p:cNvPr>
              <p:cNvGrpSpPr/>
              <p:nvPr/>
            </p:nvGrpSpPr>
            <p:grpSpPr>
              <a:xfrm>
                <a:off x="4219760" y="2735000"/>
                <a:ext cx="1566205" cy="594548"/>
                <a:chOff x="4383937" y="2735000"/>
                <a:chExt cx="1312423" cy="594548"/>
              </a:xfrm>
            </p:grpSpPr>
            <p:sp>
              <p:nvSpPr>
                <p:cNvPr id="121" name="Forme libre : forme 120">
                  <a:extLst>
                    <a:ext uri="{FF2B5EF4-FFF2-40B4-BE49-F238E27FC236}">
                      <a16:creationId xmlns:a16="http://schemas.microsoft.com/office/drawing/2014/main" id="{7191AD62-851A-4535-BA8C-BE33E2946EDC}"/>
                    </a:ext>
                  </a:extLst>
                </p:cNvPr>
                <p:cNvSpPr/>
                <p:nvPr/>
              </p:nvSpPr>
              <p:spPr>
                <a:xfrm>
                  <a:off x="4465797" y="2735000"/>
                  <a:ext cx="1158869" cy="594548"/>
                </a:xfrm>
                <a:custGeom>
                  <a:avLst/>
                  <a:gdLst>
                    <a:gd name="connsiteX0" fmla="*/ 0 w 812800"/>
                    <a:gd name="connsiteY0" fmla="*/ 476250 h 476250"/>
                    <a:gd name="connsiteX1" fmla="*/ 812800 w 812800"/>
                    <a:gd name="connsiteY1" fmla="*/ 476250 h 476250"/>
                    <a:gd name="connsiteX2" fmla="*/ 812800 w 812800"/>
                    <a:gd name="connsiteY2" fmla="*/ 0 h 476250"/>
                  </a:gdLst>
                  <a:ahLst/>
                  <a:cxnLst>
                    <a:cxn ang="0">
                      <a:pos x="connsiteX0" y="connsiteY0"/>
                    </a:cxn>
                    <a:cxn ang="0">
                      <a:pos x="connsiteX1" y="connsiteY1"/>
                    </a:cxn>
                    <a:cxn ang="0">
                      <a:pos x="connsiteX2" y="connsiteY2"/>
                    </a:cxn>
                  </a:cxnLst>
                  <a:rect l="l" t="t" r="r" b="b"/>
                  <a:pathLst>
                    <a:path w="812800" h="476250">
                      <a:moveTo>
                        <a:pt x="0" y="476250"/>
                      </a:moveTo>
                      <a:lnTo>
                        <a:pt x="812800" y="476250"/>
                      </a:lnTo>
                      <a:lnTo>
                        <a:pt x="812800" y="0"/>
                      </a:lnTo>
                    </a:path>
                  </a:pathLst>
                </a:custGeom>
                <a:noFill/>
                <a:ln w="19050">
                  <a:solidFill>
                    <a:schemeClr val="tx1"/>
                  </a:solidFill>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4" name="Forme libre : forme 123">
                  <a:extLst>
                    <a:ext uri="{FF2B5EF4-FFF2-40B4-BE49-F238E27FC236}">
                      <a16:creationId xmlns:a16="http://schemas.microsoft.com/office/drawing/2014/main" id="{FBB3F359-21E2-4F57-97CE-21B95D85E6F4}"/>
                    </a:ext>
                  </a:extLst>
                </p:cNvPr>
                <p:cNvSpPr/>
                <p:nvPr/>
              </p:nvSpPr>
              <p:spPr>
                <a:xfrm>
                  <a:off x="4383937" y="3017286"/>
                  <a:ext cx="1240729" cy="45719"/>
                </a:xfrm>
                <a:custGeom>
                  <a:avLst/>
                  <a:gdLst>
                    <a:gd name="connsiteX0" fmla="*/ 0 w 812800"/>
                    <a:gd name="connsiteY0" fmla="*/ 476250 h 476250"/>
                    <a:gd name="connsiteX1" fmla="*/ 812800 w 812800"/>
                    <a:gd name="connsiteY1" fmla="*/ 476250 h 476250"/>
                    <a:gd name="connsiteX2" fmla="*/ 812800 w 812800"/>
                    <a:gd name="connsiteY2" fmla="*/ 0 h 476250"/>
                  </a:gdLst>
                  <a:ahLst/>
                  <a:cxnLst>
                    <a:cxn ang="0">
                      <a:pos x="connsiteX0" y="connsiteY0"/>
                    </a:cxn>
                    <a:cxn ang="0">
                      <a:pos x="connsiteX1" y="connsiteY1"/>
                    </a:cxn>
                    <a:cxn ang="0">
                      <a:pos x="connsiteX2" y="connsiteY2"/>
                    </a:cxn>
                  </a:cxnLst>
                  <a:rect l="l" t="t" r="r" b="b"/>
                  <a:pathLst>
                    <a:path w="812800" h="476250">
                      <a:moveTo>
                        <a:pt x="0" y="476250"/>
                      </a:moveTo>
                      <a:lnTo>
                        <a:pt x="812800" y="476250"/>
                      </a:lnTo>
                      <a:lnTo>
                        <a:pt x="812800" y="0"/>
                      </a:lnTo>
                    </a:path>
                  </a:pathLst>
                </a:custGeom>
                <a:noFill/>
                <a:ln w="19050">
                  <a:solidFill>
                    <a:schemeClr val="tx1"/>
                  </a:solidFill>
                  <a:head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624D52B2-2EFE-49E4-8053-D2C0FCABC929}"/>
                    </a:ext>
                  </a:extLst>
                </p:cNvPr>
                <p:cNvCxnSpPr/>
                <p:nvPr/>
              </p:nvCxnSpPr>
              <p:spPr>
                <a:xfrm flipH="1" flipV="1">
                  <a:off x="5554791" y="2735000"/>
                  <a:ext cx="69875" cy="165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9A916BCA-FA84-486F-B1FE-850536B413D4}"/>
                    </a:ext>
                  </a:extLst>
                </p:cNvPr>
                <p:cNvCxnSpPr>
                  <a:cxnSpLocks/>
                </p:cNvCxnSpPr>
                <p:nvPr/>
              </p:nvCxnSpPr>
              <p:spPr>
                <a:xfrm flipV="1">
                  <a:off x="5620198" y="2735000"/>
                  <a:ext cx="76162" cy="165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e 145">
                <a:extLst>
                  <a:ext uri="{FF2B5EF4-FFF2-40B4-BE49-F238E27FC236}">
                    <a16:creationId xmlns:a16="http://schemas.microsoft.com/office/drawing/2014/main" id="{7100D77E-9E6F-4CDF-A9E8-61A70D37CC4F}"/>
                  </a:ext>
                </a:extLst>
              </p:cNvPr>
              <p:cNvGrpSpPr/>
              <p:nvPr/>
            </p:nvGrpSpPr>
            <p:grpSpPr>
              <a:xfrm>
                <a:off x="4384609" y="2960454"/>
                <a:ext cx="539303" cy="413084"/>
                <a:chOff x="-2867909" y="-1262569"/>
                <a:chExt cx="3880735" cy="2661031"/>
              </a:xfrm>
            </p:grpSpPr>
            <p:pic>
              <p:nvPicPr>
                <p:cNvPr id="148" name="Picture 12">
                  <a:extLst>
                    <a:ext uri="{FF2B5EF4-FFF2-40B4-BE49-F238E27FC236}">
                      <a16:creationId xmlns:a16="http://schemas.microsoft.com/office/drawing/2014/main" id="{BB431651-3434-4D00-A0DA-5794D1B7183B}"/>
                    </a:ext>
                  </a:extLst>
                </p:cNvPr>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backgroundRemoval t="0" b="100000" l="0" r="100000">
                              <a14:foregroundMark x1="17936" y1="26165" x2="17936" y2="26165"/>
                              <a14:foregroundMark x1="15479" y1="31900" x2="15479" y2="31900"/>
                              <a14:foregroundMark x1="15479" y1="31900" x2="15479" y2="31900"/>
                              <a14:foregroundMark x1="13514" y1="37634" x2="13514" y2="37634"/>
                              <a14:foregroundMark x1="13022" y1="37993" x2="13022" y2="37993"/>
                              <a14:foregroundMark x1="12531" y1="39785" x2="12531" y2="39785"/>
                              <a14:foregroundMark x1="12285" y1="41577" x2="12285" y2="41577"/>
                              <a14:foregroundMark x1="11794" y1="41935" x2="11794" y2="41935"/>
                              <a14:foregroundMark x1="11302" y1="43369" x2="11302" y2="44444"/>
                              <a14:foregroundMark x1="11057" y1="44803" x2="11057" y2="45520"/>
                              <a14:foregroundMark x1="11548" y1="47670" x2="11548" y2="47670"/>
                              <a14:foregroundMark x1="12039" y1="51613" x2="12039" y2="51613"/>
                              <a14:foregroundMark x1="12531" y1="53047" x2="12531" y2="53047"/>
                              <a14:foregroundMark x1="13022" y1="53405" x2="13022" y2="53405"/>
                              <a14:foregroundMark x1="13022" y1="53405" x2="13022" y2="53405"/>
                              <a14:foregroundMark x1="25799" y1="61290" x2="25799" y2="61290"/>
                              <a14:foregroundMark x1="28010" y1="70609" x2="28010" y2="70609"/>
                              <a14:foregroundMark x1="30467" y1="74910" x2="30467" y2="74910"/>
                              <a14:foregroundMark x1="30713" y1="74910" x2="30713" y2="74910"/>
                              <a14:foregroundMark x1="30958" y1="74910" x2="30958" y2="74910"/>
                              <a14:foregroundMark x1="31204" y1="74910" x2="31204" y2="74910"/>
                              <a14:foregroundMark x1="34398" y1="76344" x2="34398" y2="76344"/>
                              <a14:foregroundMark x1="34889" y1="77778" x2="34889" y2="77778"/>
                              <a14:foregroundMark x1="22850" y1="67384" x2="22850" y2="67384"/>
                              <a14:foregroundMark x1="19410" y1="64875" x2="18919" y2="64875"/>
                              <a14:foregroundMark x1="17199" y1="64158" x2="12285" y2="60215"/>
                              <a14:foregroundMark x1="11057" y1="59140" x2="10074" y2="59140"/>
                              <a14:foregroundMark x1="9337" y1="58781" x2="7617" y2="57706"/>
                              <a14:foregroundMark x1="7125" y1="57706" x2="6880" y2="56989"/>
                              <a14:foregroundMark x1="6634" y1="56989" x2="6634" y2="56989"/>
                              <a14:foregroundMark x1="6143" y1="56272" x2="6143" y2="56272"/>
                              <a14:foregroundMark x1="6388" y1="56272" x2="6388" y2="56272"/>
                              <a14:foregroundMark x1="6634" y1="56272" x2="6634" y2="56272"/>
                              <a14:foregroundMark x1="7862" y1="49821" x2="7862" y2="49821"/>
                              <a14:foregroundMark x1="7862" y1="49821" x2="7862" y2="49821"/>
                              <a14:foregroundMark x1="8600" y1="49104" x2="12531" y2="47670"/>
                              <a14:foregroundMark x1="14005" y1="46595" x2="17936" y2="45161"/>
                              <a14:foregroundMark x1="22359" y1="44086" x2="58968" y2="40860"/>
                              <a14:foregroundMark x1="60934" y1="40502" x2="73464" y2="47670"/>
                              <a14:foregroundMark x1="73710" y1="48387" x2="73956" y2="50896"/>
                              <a14:foregroundMark x1="73956" y1="51254" x2="73956" y2="51254"/>
                              <a14:foregroundMark x1="73219" y1="52330" x2="73219" y2="55556"/>
                              <a14:foregroundMark x1="73219" y1="57706" x2="72973" y2="60573"/>
                              <a14:foregroundMark x1="72482" y1="62724" x2="60688" y2="72043"/>
                              <a14:foregroundMark x1="49877" y1="79211" x2="52580" y2="76344"/>
                              <a14:foregroundMark x1="54545" y1="72760" x2="62654" y2="68100"/>
                              <a14:foregroundMark x1="65111" y1="66308" x2="64128" y2="63441"/>
                              <a14:foregroundMark x1="10565" y1="39785" x2="26781" y2="6810"/>
                              <a14:foregroundMark x1="20885" y1="59857" x2="63391" y2="84588"/>
                              <a14:foregroundMark x1="64865" y1="86380" x2="80835" y2="69892"/>
                              <a14:foregroundMark x1="79115" y1="76344" x2="82801" y2="45878"/>
                              <a14:foregroundMark x1="88698" y1="48746" x2="58477" y2="26165"/>
                              <a14:foregroundMark x1="64865" y1="30466" x2="24570" y2="4301"/>
                              <a14:foregroundMark x1="66093" y1="94265" x2="38084" y2="76703"/>
                              <a14:foregroundMark x1="5897" y1="58781" x2="62654" y2="95699"/>
                              <a14:foregroundMark x1="64865" y1="96416" x2="78870" y2="91398"/>
                              <a14:foregroundMark x1="80344" y1="89606" x2="93857" y2="53405"/>
                              <a14:foregroundMark x1="94103" y1="51254" x2="94103" y2="51254"/>
                              <a14:foregroundMark x1="4423" y1="58065" x2="4423" y2="58065"/>
                              <a14:foregroundMark x1="5897" y1="62007" x2="60197" y2="96057"/>
                              <a14:foregroundMark x1="4423" y1="60573" x2="4423" y2="60573"/>
                              <a14:foregroundMark x1="3686" y1="59498" x2="3686" y2="59498"/>
                              <a14:foregroundMark x1="3686" y1="56272" x2="3686" y2="56272"/>
                              <a14:foregroundMark x1="3686" y1="54839" x2="3686" y2="54839"/>
                              <a14:foregroundMark x1="3194" y1="53763" x2="3194" y2="53763"/>
                              <a14:foregroundMark x1="78870" y1="92832" x2="61425" y2="97491"/>
                              <a14:foregroundMark x1="64619" y1="98208" x2="78133" y2="94265"/>
                              <a14:foregroundMark x1="62899" y1="98566" x2="62899" y2="98566"/>
                              <a14:foregroundMark x1="77641" y1="94982" x2="80098" y2="92832"/>
                              <a14:foregroundMark x1="80344" y1="92832" x2="95086" y2="53763"/>
                              <a14:foregroundMark x1="94349" y1="48746" x2="94349" y2="48746"/>
                              <a14:foregroundMark x1="93612" y1="48029" x2="93612" y2="48029"/>
                              <a14:foregroundMark x1="95332" y1="53047" x2="95332" y2="53047"/>
                            </a14:backgroundRemoval>
                          </a14:imgEffect>
                        </a14:imgLayer>
                      </a14:imgProps>
                    </a:ext>
                    <a:ext uri="{28A0092B-C50C-407E-A947-70E740481C1C}">
                      <a14:useLocalDpi xmlns:a14="http://schemas.microsoft.com/office/drawing/2010/main"/>
                    </a:ext>
                  </a:extLst>
                </a:blip>
                <a:srcRect/>
                <a:stretch/>
              </p:blipFill>
              <p:spPr bwMode="auto">
                <a:xfrm>
                  <a:off x="-2867909" y="-1262569"/>
                  <a:ext cx="3880735" cy="266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Afbeelding 2" descr="Email footer_Mors Smitt_Maart 2014">
                  <a:extLst>
                    <a:ext uri="{FF2B5EF4-FFF2-40B4-BE49-F238E27FC236}">
                      <a16:creationId xmlns:a16="http://schemas.microsoft.com/office/drawing/2014/main" id="{A3DB57B4-905C-41C9-87F9-0BE403D07DB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rot="18012718">
                  <a:off x="-1111216" y="152563"/>
                  <a:ext cx="1497578" cy="4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23" name="Groupe 22">
            <a:extLst>
              <a:ext uri="{FF2B5EF4-FFF2-40B4-BE49-F238E27FC236}">
                <a16:creationId xmlns:a16="http://schemas.microsoft.com/office/drawing/2014/main" id="{A33E78A7-215C-41AA-BC07-73B11BE333A4}"/>
              </a:ext>
            </a:extLst>
          </p:cNvPr>
          <p:cNvGrpSpPr/>
          <p:nvPr/>
        </p:nvGrpSpPr>
        <p:grpSpPr>
          <a:xfrm>
            <a:off x="5229119" y="3474846"/>
            <a:ext cx="1892301" cy="342681"/>
            <a:chOff x="6006564" y="2324575"/>
            <a:chExt cx="1892301" cy="342681"/>
          </a:xfrm>
        </p:grpSpPr>
        <p:sp>
          <p:nvSpPr>
            <p:cNvPr id="18" name="Forme libre : forme 17">
              <a:extLst>
                <a:ext uri="{FF2B5EF4-FFF2-40B4-BE49-F238E27FC236}">
                  <a16:creationId xmlns:a16="http://schemas.microsoft.com/office/drawing/2014/main" id="{165B7EC0-E152-4BDA-AFCE-981A71C81073}"/>
                </a:ext>
              </a:extLst>
            </p:cNvPr>
            <p:cNvSpPr/>
            <p:nvPr/>
          </p:nvSpPr>
          <p:spPr>
            <a:xfrm rot="21136472">
              <a:off x="6006564" y="2364858"/>
              <a:ext cx="1832912" cy="302398"/>
            </a:xfrm>
            <a:custGeom>
              <a:avLst/>
              <a:gdLst>
                <a:gd name="connsiteX0" fmla="*/ 0 w 1349828"/>
                <a:gd name="connsiteY0" fmla="*/ 566057 h 566057"/>
                <a:gd name="connsiteX1" fmla="*/ 130628 w 1349828"/>
                <a:gd name="connsiteY1" fmla="*/ 319314 h 566057"/>
                <a:gd name="connsiteX2" fmla="*/ 493486 w 1349828"/>
                <a:gd name="connsiteY2" fmla="*/ 449942 h 566057"/>
                <a:gd name="connsiteX3" fmla="*/ 638628 w 1349828"/>
                <a:gd name="connsiteY3" fmla="*/ 101600 h 566057"/>
                <a:gd name="connsiteX4" fmla="*/ 1103086 w 1349828"/>
                <a:gd name="connsiteY4" fmla="*/ 203200 h 566057"/>
                <a:gd name="connsiteX5" fmla="*/ 1349828 w 1349828"/>
                <a:gd name="connsiteY5" fmla="*/ 0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8" h="566057">
                  <a:moveTo>
                    <a:pt x="0" y="566057"/>
                  </a:moveTo>
                  <a:cubicBezTo>
                    <a:pt x="24190" y="452361"/>
                    <a:pt x="48380" y="338666"/>
                    <a:pt x="130628" y="319314"/>
                  </a:cubicBezTo>
                  <a:cubicBezTo>
                    <a:pt x="212876" y="299961"/>
                    <a:pt x="408819" y="486228"/>
                    <a:pt x="493486" y="449942"/>
                  </a:cubicBezTo>
                  <a:cubicBezTo>
                    <a:pt x="578153" y="413656"/>
                    <a:pt x="537028" y="142724"/>
                    <a:pt x="638628" y="101600"/>
                  </a:cubicBezTo>
                  <a:cubicBezTo>
                    <a:pt x="740228" y="60476"/>
                    <a:pt x="984553" y="220133"/>
                    <a:pt x="1103086" y="203200"/>
                  </a:cubicBezTo>
                  <a:cubicBezTo>
                    <a:pt x="1221619" y="186267"/>
                    <a:pt x="1285723" y="93133"/>
                    <a:pt x="1349828" y="0"/>
                  </a:cubicBezTo>
                </a:path>
              </a:pathLst>
            </a:custGeom>
            <a:noFill/>
            <a:ln w="25400">
              <a:solidFill>
                <a:srgbClr val="00B05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C4EF4DA3-9E41-4AAB-BF27-23A34B6677FD}"/>
                </a:ext>
              </a:extLst>
            </p:cNvPr>
            <p:cNvSpPr txBox="1"/>
            <p:nvPr/>
          </p:nvSpPr>
          <p:spPr>
            <a:xfrm>
              <a:off x="6158655" y="2324575"/>
              <a:ext cx="1740210" cy="338554"/>
            </a:xfrm>
            <a:prstGeom prst="rect">
              <a:avLst/>
            </a:prstGeom>
            <a:noFill/>
          </p:spPr>
          <p:txBody>
            <a:bodyPr wrap="square" rtlCol="0">
              <a:spAutoFit/>
            </a:bodyPr>
            <a:lstStyle/>
            <a:p>
              <a:r>
                <a:rPr lang="fr-FR" sz="1600" b="1" dirty="0">
                  <a:solidFill>
                    <a:srgbClr val="00B050"/>
                  </a:solidFill>
                </a:rPr>
                <a:t>CEBD</a:t>
              </a:r>
            </a:p>
          </p:txBody>
        </p:sp>
      </p:grpSp>
      <p:sp>
        <p:nvSpPr>
          <p:cNvPr id="47" name="Rectangle 46">
            <a:extLst>
              <a:ext uri="{FF2B5EF4-FFF2-40B4-BE49-F238E27FC236}">
                <a16:creationId xmlns:a16="http://schemas.microsoft.com/office/drawing/2014/main" id="{FFE368DB-E630-48CD-96C6-62E2740B5DE2}"/>
              </a:ext>
            </a:extLst>
          </p:cNvPr>
          <p:cNvSpPr/>
          <p:nvPr/>
        </p:nvSpPr>
        <p:spPr>
          <a:xfrm>
            <a:off x="2354806" y="2805260"/>
            <a:ext cx="3622787" cy="369332"/>
          </a:xfrm>
          <a:prstGeom prst="rect">
            <a:avLst/>
          </a:prstGeom>
        </p:spPr>
        <p:txBody>
          <a:bodyPr wrap="none">
            <a:spAutoFit/>
          </a:bodyPr>
          <a:lstStyle/>
          <a:p>
            <a:r>
              <a:rPr lang="en-GB" b="1" dirty="0">
                <a:solidFill>
                  <a:srgbClr val="0070C0"/>
                </a:solidFill>
                <a:sym typeface="Wingdings" panose="05000000000000000000" pitchFamily="2" charset="2"/>
              </a:rPr>
              <a:t> Communication for management</a:t>
            </a:r>
            <a:endParaRPr lang="fr-FR" dirty="0">
              <a:solidFill>
                <a:srgbClr val="0070C0"/>
              </a:solidFill>
            </a:endParaRPr>
          </a:p>
        </p:txBody>
      </p:sp>
      <p:sp>
        <p:nvSpPr>
          <p:cNvPr id="48" name="Rectangle 47">
            <a:extLst>
              <a:ext uri="{FF2B5EF4-FFF2-40B4-BE49-F238E27FC236}">
                <a16:creationId xmlns:a16="http://schemas.microsoft.com/office/drawing/2014/main" id="{14019594-505D-4149-8380-C5901ADC7893}"/>
              </a:ext>
            </a:extLst>
          </p:cNvPr>
          <p:cNvSpPr/>
          <p:nvPr/>
        </p:nvSpPr>
        <p:spPr>
          <a:xfrm>
            <a:off x="7505278" y="5004548"/>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2FC1AF0D-7CE2-4552-9CE8-6131445FE142}"/>
              </a:ext>
            </a:extLst>
          </p:cNvPr>
          <p:cNvGrpSpPr/>
          <p:nvPr/>
        </p:nvGrpSpPr>
        <p:grpSpPr>
          <a:xfrm>
            <a:off x="5295098" y="3626120"/>
            <a:ext cx="2118038" cy="1224721"/>
            <a:chOff x="5458164" y="3199904"/>
            <a:chExt cx="2118038" cy="1224721"/>
          </a:xfrm>
        </p:grpSpPr>
        <p:grpSp>
          <p:nvGrpSpPr>
            <p:cNvPr id="43" name="Groupe 42">
              <a:extLst>
                <a:ext uri="{FF2B5EF4-FFF2-40B4-BE49-F238E27FC236}">
                  <a16:creationId xmlns:a16="http://schemas.microsoft.com/office/drawing/2014/main" id="{5C7FDCF7-14B2-480F-893E-6497AD97900B}"/>
                </a:ext>
              </a:extLst>
            </p:cNvPr>
            <p:cNvGrpSpPr/>
            <p:nvPr/>
          </p:nvGrpSpPr>
          <p:grpSpPr>
            <a:xfrm>
              <a:off x="5458164" y="3455129"/>
              <a:ext cx="2118038" cy="969496"/>
              <a:chOff x="6037938" y="1849797"/>
              <a:chExt cx="2118038" cy="969496"/>
            </a:xfrm>
          </p:grpSpPr>
          <p:sp>
            <p:nvSpPr>
              <p:cNvPr id="44" name="Forme libre : forme 43">
                <a:extLst>
                  <a:ext uri="{FF2B5EF4-FFF2-40B4-BE49-F238E27FC236}">
                    <a16:creationId xmlns:a16="http://schemas.microsoft.com/office/drawing/2014/main" id="{39AEE33F-72DB-4140-8A4D-4E6AC8C8D011}"/>
                  </a:ext>
                </a:extLst>
              </p:cNvPr>
              <p:cNvSpPr/>
              <p:nvPr/>
            </p:nvSpPr>
            <p:spPr>
              <a:xfrm rot="1854889">
                <a:off x="6037938" y="2313880"/>
                <a:ext cx="2118038" cy="371052"/>
              </a:xfrm>
              <a:custGeom>
                <a:avLst/>
                <a:gdLst>
                  <a:gd name="connsiteX0" fmla="*/ 0 w 1349828"/>
                  <a:gd name="connsiteY0" fmla="*/ 566057 h 566057"/>
                  <a:gd name="connsiteX1" fmla="*/ 130628 w 1349828"/>
                  <a:gd name="connsiteY1" fmla="*/ 319314 h 566057"/>
                  <a:gd name="connsiteX2" fmla="*/ 493486 w 1349828"/>
                  <a:gd name="connsiteY2" fmla="*/ 449942 h 566057"/>
                  <a:gd name="connsiteX3" fmla="*/ 638628 w 1349828"/>
                  <a:gd name="connsiteY3" fmla="*/ 101600 h 566057"/>
                  <a:gd name="connsiteX4" fmla="*/ 1103086 w 1349828"/>
                  <a:gd name="connsiteY4" fmla="*/ 203200 h 566057"/>
                  <a:gd name="connsiteX5" fmla="*/ 1349828 w 1349828"/>
                  <a:gd name="connsiteY5" fmla="*/ 0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8" h="566057">
                    <a:moveTo>
                      <a:pt x="0" y="566057"/>
                    </a:moveTo>
                    <a:cubicBezTo>
                      <a:pt x="24190" y="452361"/>
                      <a:pt x="48380" y="338666"/>
                      <a:pt x="130628" y="319314"/>
                    </a:cubicBezTo>
                    <a:cubicBezTo>
                      <a:pt x="212876" y="299961"/>
                      <a:pt x="408819" y="486228"/>
                      <a:pt x="493486" y="449942"/>
                    </a:cubicBezTo>
                    <a:cubicBezTo>
                      <a:pt x="578153" y="413656"/>
                      <a:pt x="537028" y="142724"/>
                      <a:pt x="638628" y="101600"/>
                    </a:cubicBezTo>
                    <a:cubicBezTo>
                      <a:pt x="740228" y="60476"/>
                      <a:pt x="984553" y="220133"/>
                      <a:pt x="1103086" y="203200"/>
                    </a:cubicBezTo>
                    <a:cubicBezTo>
                      <a:pt x="1221619" y="186267"/>
                      <a:pt x="1285723" y="93133"/>
                      <a:pt x="1349828" y="0"/>
                    </a:cubicBezTo>
                  </a:path>
                </a:pathLst>
              </a:custGeom>
              <a:noFill/>
              <a:ln w="25400">
                <a:solidFill>
                  <a:srgbClr val="0070C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049D316-7E9D-43D5-8ADA-A0FFC0C2CA43}"/>
                  </a:ext>
                </a:extLst>
              </p:cNvPr>
              <p:cNvSpPr txBox="1"/>
              <p:nvPr/>
            </p:nvSpPr>
            <p:spPr>
              <a:xfrm>
                <a:off x="6398708" y="1849797"/>
                <a:ext cx="1740210" cy="969496"/>
              </a:xfrm>
              <a:prstGeom prst="rect">
                <a:avLst/>
              </a:prstGeom>
              <a:noFill/>
            </p:spPr>
            <p:txBody>
              <a:bodyPr wrap="square" rtlCol="0">
                <a:spAutoFit/>
              </a:bodyPr>
              <a:lstStyle/>
              <a:p>
                <a:r>
                  <a:rPr lang="fr-FR" sz="1600" b="1" dirty="0">
                    <a:solidFill>
                      <a:srgbClr val="0070C0"/>
                    </a:solidFill>
                  </a:rPr>
                  <a:t>Reading Block</a:t>
                </a:r>
              </a:p>
              <a:p>
                <a:endParaRPr lang="fr-FR" sz="1600" b="1" dirty="0">
                  <a:solidFill>
                    <a:srgbClr val="0070C0"/>
                  </a:solidFill>
                </a:endParaRPr>
              </a:p>
              <a:p>
                <a:endParaRPr lang="fr-FR" sz="900" b="1" dirty="0">
                  <a:solidFill>
                    <a:srgbClr val="0070C0"/>
                  </a:solidFill>
                </a:endParaRPr>
              </a:p>
              <a:p>
                <a:r>
                  <a:rPr lang="fr-FR" sz="1600" b="1" dirty="0">
                    <a:solidFill>
                      <a:srgbClr val="0070C0"/>
                    </a:solidFill>
                  </a:rPr>
                  <a:t>Diagnostic</a:t>
                </a:r>
              </a:p>
            </p:txBody>
          </p:sp>
        </p:grpSp>
        <p:sp>
          <p:nvSpPr>
            <p:cNvPr id="50" name="Forme libre : forme 49">
              <a:extLst>
                <a:ext uri="{FF2B5EF4-FFF2-40B4-BE49-F238E27FC236}">
                  <a16:creationId xmlns:a16="http://schemas.microsoft.com/office/drawing/2014/main" id="{B2E03A54-73ED-4929-9F68-01540B4EBBBB}"/>
                </a:ext>
              </a:extLst>
            </p:cNvPr>
            <p:cNvSpPr/>
            <p:nvPr/>
          </p:nvSpPr>
          <p:spPr>
            <a:xfrm rot="21136472">
              <a:off x="5489050" y="3199904"/>
              <a:ext cx="1832912" cy="302398"/>
            </a:xfrm>
            <a:custGeom>
              <a:avLst/>
              <a:gdLst>
                <a:gd name="connsiteX0" fmla="*/ 0 w 1349828"/>
                <a:gd name="connsiteY0" fmla="*/ 566057 h 566057"/>
                <a:gd name="connsiteX1" fmla="*/ 130628 w 1349828"/>
                <a:gd name="connsiteY1" fmla="*/ 319314 h 566057"/>
                <a:gd name="connsiteX2" fmla="*/ 493486 w 1349828"/>
                <a:gd name="connsiteY2" fmla="*/ 449942 h 566057"/>
                <a:gd name="connsiteX3" fmla="*/ 638628 w 1349828"/>
                <a:gd name="connsiteY3" fmla="*/ 101600 h 566057"/>
                <a:gd name="connsiteX4" fmla="*/ 1103086 w 1349828"/>
                <a:gd name="connsiteY4" fmla="*/ 203200 h 566057"/>
                <a:gd name="connsiteX5" fmla="*/ 1349828 w 1349828"/>
                <a:gd name="connsiteY5" fmla="*/ 0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8" h="566057">
                  <a:moveTo>
                    <a:pt x="0" y="566057"/>
                  </a:moveTo>
                  <a:cubicBezTo>
                    <a:pt x="24190" y="452361"/>
                    <a:pt x="48380" y="338666"/>
                    <a:pt x="130628" y="319314"/>
                  </a:cubicBezTo>
                  <a:cubicBezTo>
                    <a:pt x="212876" y="299961"/>
                    <a:pt x="408819" y="486228"/>
                    <a:pt x="493486" y="449942"/>
                  </a:cubicBezTo>
                  <a:cubicBezTo>
                    <a:pt x="578153" y="413656"/>
                    <a:pt x="537028" y="142724"/>
                    <a:pt x="638628" y="101600"/>
                  </a:cubicBezTo>
                  <a:cubicBezTo>
                    <a:pt x="740228" y="60476"/>
                    <a:pt x="984553" y="220133"/>
                    <a:pt x="1103086" y="203200"/>
                  </a:cubicBezTo>
                  <a:cubicBezTo>
                    <a:pt x="1221619" y="186267"/>
                    <a:pt x="1285723" y="93133"/>
                    <a:pt x="1349828" y="0"/>
                  </a:cubicBezTo>
                </a:path>
              </a:pathLst>
            </a:custGeom>
            <a:noFill/>
            <a:ln w="25400">
              <a:solidFill>
                <a:srgbClr val="0070C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0" name="Groupe 29">
            <a:extLst>
              <a:ext uri="{FF2B5EF4-FFF2-40B4-BE49-F238E27FC236}">
                <a16:creationId xmlns:a16="http://schemas.microsoft.com/office/drawing/2014/main" id="{ED1DE510-37C7-4FB9-A064-4ECF7C3AF97F}"/>
              </a:ext>
            </a:extLst>
          </p:cNvPr>
          <p:cNvGrpSpPr/>
          <p:nvPr/>
        </p:nvGrpSpPr>
        <p:grpSpPr>
          <a:xfrm>
            <a:off x="1744476" y="3111550"/>
            <a:ext cx="4624827" cy="3124801"/>
            <a:chOff x="1907542" y="2685334"/>
            <a:chExt cx="4624827" cy="3124801"/>
          </a:xfrm>
        </p:grpSpPr>
        <p:sp>
          <p:nvSpPr>
            <p:cNvPr id="55" name="Rectangle 54">
              <a:extLst>
                <a:ext uri="{FF2B5EF4-FFF2-40B4-BE49-F238E27FC236}">
                  <a16:creationId xmlns:a16="http://schemas.microsoft.com/office/drawing/2014/main" id="{8126F612-1AC3-434F-BAE1-22F3E28DCB2F}"/>
                </a:ext>
              </a:extLst>
            </p:cNvPr>
            <p:cNvSpPr/>
            <p:nvPr/>
          </p:nvSpPr>
          <p:spPr>
            <a:xfrm>
              <a:off x="2517872" y="2685334"/>
              <a:ext cx="4014497" cy="369332"/>
            </a:xfrm>
            <a:prstGeom prst="rect">
              <a:avLst/>
            </a:prstGeom>
          </p:spPr>
          <p:txBody>
            <a:bodyPr wrap="none">
              <a:spAutoFit/>
            </a:bodyPr>
            <a:lstStyle/>
            <a:p>
              <a:r>
                <a:rPr lang="en-GB" b="1" dirty="0">
                  <a:solidFill>
                    <a:srgbClr val="FFC000"/>
                  </a:solidFill>
                  <a:sym typeface="Wingdings" panose="05000000000000000000" pitchFamily="2" charset="2"/>
                </a:rPr>
                <a:t> Reading block with other sensor data</a:t>
              </a:r>
              <a:endParaRPr lang="fr-FR" dirty="0">
                <a:solidFill>
                  <a:srgbClr val="FFC000"/>
                </a:solidFill>
              </a:endParaRPr>
            </a:p>
          </p:txBody>
        </p:sp>
        <p:grpSp>
          <p:nvGrpSpPr>
            <p:cNvPr id="29" name="Groupe 28">
              <a:extLst>
                <a:ext uri="{FF2B5EF4-FFF2-40B4-BE49-F238E27FC236}">
                  <a16:creationId xmlns:a16="http://schemas.microsoft.com/office/drawing/2014/main" id="{A40038D9-F517-4618-9BB9-E3A8C907944C}"/>
                </a:ext>
              </a:extLst>
            </p:cNvPr>
            <p:cNvGrpSpPr/>
            <p:nvPr/>
          </p:nvGrpSpPr>
          <p:grpSpPr>
            <a:xfrm>
              <a:off x="1907542" y="4431967"/>
              <a:ext cx="985994" cy="1378168"/>
              <a:chOff x="1907542" y="4431967"/>
              <a:chExt cx="985994" cy="1378168"/>
            </a:xfrm>
          </p:grpSpPr>
          <p:pic>
            <p:nvPicPr>
              <p:cNvPr id="16" name="Image 15">
                <a:extLst>
                  <a:ext uri="{FF2B5EF4-FFF2-40B4-BE49-F238E27FC236}">
                    <a16:creationId xmlns:a16="http://schemas.microsoft.com/office/drawing/2014/main" id="{30B5BEB1-2AC1-459A-87E6-02DA73E46D17}"/>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6364" l="9877" r="89815">
                            <a14:foregroundMark x1="49383" y1="22424" x2="49383" y2="22424"/>
                            <a14:foregroundMark x1="62963" y1="27879" x2="62963" y2="27879"/>
                            <a14:foregroundMark x1="70988" y1="56970" x2="70988" y2="56970"/>
                            <a14:foregroundMark x1="64198" y1="46970" x2="64198" y2="46970"/>
                            <a14:foregroundMark x1="85802" y1="53939" x2="87963" y2="75758"/>
                            <a14:foregroundMark x1="73765" y1="96364" x2="73765" y2="96364"/>
                            <a14:foregroundMark x1="78704" y1="94848" x2="78704" y2="94848"/>
                          </a14:backgroundRemoval>
                        </a14:imgEffect>
                      </a14:imgLayer>
                    </a14:imgProps>
                  </a:ext>
                </a:extLst>
              </a:blip>
              <a:stretch>
                <a:fillRect/>
              </a:stretch>
            </p:blipFill>
            <p:spPr>
              <a:xfrm>
                <a:off x="1907542" y="4431967"/>
                <a:ext cx="457249" cy="465717"/>
              </a:xfrm>
              <a:prstGeom prst="rect">
                <a:avLst/>
              </a:prstGeom>
            </p:spPr>
          </p:pic>
          <p:pic>
            <p:nvPicPr>
              <p:cNvPr id="21" name="Image 20">
                <a:extLst>
                  <a:ext uri="{FF2B5EF4-FFF2-40B4-BE49-F238E27FC236}">
                    <a16:creationId xmlns:a16="http://schemas.microsoft.com/office/drawing/2014/main" id="{54352AE6-FF99-48BB-BD55-439435BB6A6B}"/>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foregroundMark x1="53498" y1="89912" x2="53498" y2="89912"/>
                          </a14:backgroundRemoval>
                        </a14:imgEffect>
                      </a14:imgLayer>
                    </a14:imgProps>
                  </a:ext>
                </a:extLst>
              </a:blip>
              <a:stretch>
                <a:fillRect/>
              </a:stretch>
            </p:blipFill>
            <p:spPr>
              <a:xfrm>
                <a:off x="2125921" y="4961181"/>
                <a:ext cx="496357" cy="465717"/>
              </a:xfrm>
              <a:prstGeom prst="rect">
                <a:avLst/>
              </a:prstGeom>
            </p:spPr>
          </p:pic>
          <p:sp>
            <p:nvSpPr>
              <p:cNvPr id="27" name="Accolade fermante 26">
                <a:extLst>
                  <a:ext uri="{FF2B5EF4-FFF2-40B4-BE49-F238E27FC236}">
                    <a16:creationId xmlns:a16="http://schemas.microsoft.com/office/drawing/2014/main" id="{42A6BFEB-A393-4D23-9013-98FC10D6F053}"/>
                  </a:ext>
                </a:extLst>
              </p:cNvPr>
              <p:cNvSpPr/>
              <p:nvPr/>
            </p:nvSpPr>
            <p:spPr>
              <a:xfrm rot="20028813">
                <a:off x="2599246" y="4447974"/>
                <a:ext cx="294290" cy="1254232"/>
              </a:xfrm>
              <a:prstGeom prst="righ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FFC000"/>
                  </a:solidFill>
                </a:endParaRPr>
              </a:p>
            </p:txBody>
          </p:sp>
          <p:pic>
            <p:nvPicPr>
              <p:cNvPr id="28" name="Image 27">
                <a:extLst>
                  <a:ext uri="{FF2B5EF4-FFF2-40B4-BE49-F238E27FC236}">
                    <a16:creationId xmlns:a16="http://schemas.microsoft.com/office/drawing/2014/main" id="{03E2A471-4A13-44FE-AC05-2D56955E7481}"/>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8871" b="92339" l="7942" r="92058">
                            <a14:foregroundMark x1="15884" y1="39516" x2="15884" y2="39516"/>
                            <a14:foregroundMark x1="12558" y1="46371" x2="20217" y2="28629"/>
                            <a14:foregroundMark x1="10469" y1="51210" x2="12558" y2="46371"/>
                            <a14:foregroundMark x1="20217" y1="28629" x2="37184" y2="18548"/>
                            <a14:foregroundMark x1="37184" y1="18548" x2="55235" y2="15726"/>
                            <a14:foregroundMark x1="68279" y1="21774" x2="74368" y2="24597"/>
                            <a14:foregroundMark x1="55235" y1="15726" x2="68279" y2="21774"/>
                            <a14:foregroundMark x1="74368" y1="24597" x2="89531" y2="43145"/>
                            <a14:foregroundMark x1="89531" y1="43145" x2="90027" y2="46675"/>
                            <a14:foregroundMark x1="90742" y1="70826" x2="87348" y2="85233"/>
                            <a14:foregroundMark x1="91283" y1="68531" x2="91170" y2="69010"/>
                            <a14:foregroundMark x1="84003" y1="88049" x2="70036" y2="94355"/>
                            <a14:foregroundMark x1="70036" y1="94355" x2="29242" y2="93548"/>
                            <a14:foregroundMark x1="29242" y1="93548" x2="13357" y2="79032"/>
                            <a14:foregroundMark x1="10578" y1="66139" x2="8664" y2="57258"/>
                            <a14:foregroundMark x1="13357" y1="79032" x2="12040" y2="72920"/>
                            <a14:foregroundMark x1="8664" y1="57258" x2="9747" y2="51210"/>
                            <a14:foregroundMark x1="70036" y1="43145" x2="59567" y2="34274"/>
                            <a14:foregroundMark x1="53430" y1="33871" x2="38267" y2="34274"/>
                            <a14:foregroundMark x1="32491" y1="37903" x2="27076" y2="43548"/>
                            <a14:foregroundMark x1="51625" y1="74597" x2="53430" y2="69355"/>
                            <a14:foregroundMark x1="79422" y1="91935" x2="31408" y2="92339"/>
                            <a14:foregroundMark x1="31408" y1="92339" x2="28520" y2="89919"/>
                            <a14:foregroundMark x1="89531" y1="42742" x2="92058" y2="70565"/>
                            <a14:foregroundMark x1="8303" y1="46774" x2="7687" y2="66703"/>
                            <a14:backgroundMark x1="66065" y1="21774" x2="66065" y2="21774"/>
                            <a14:backgroundMark x1="88448" y1="87097" x2="88448" y2="87097"/>
                            <a14:backgroundMark x1="87726" y1="86694" x2="87726" y2="86694"/>
                            <a14:backgroundMark x1="89170" y1="85887" x2="88087" y2="89516"/>
                            <a14:backgroundMark x1="59206" y1="33468" x2="59206" y2="33468"/>
                            <a14:backgroundMark x1="7581" y1="46371" x2="7581" y2="46371"/>
                            <a14:backgroundMark x1="7220" y1="69758" x2="7220" y2="69758"/>
                            <a14:backgroundMark x1="6498" y1="66935" x2="7581" y2="73790"/>
                          </a14:backgroundRemoval>
                        </a14:imgEffect>
                      </a14:imgLayer>
                    </a14:imgProps>
                  </a:ext>
                </a:extLst>
              </a:blip>
              <a:stretch>
                <a:fillRect/>
              </a:stretch>
            </p:blipFill>
            <p:spPr>
              <a:xfrm>
                <a:off x="2443402" y="5416692"/>
                <a:ext cx="439451" cy="393443"/>
              </a:xfrm>
              <a:prstGeom prst="rect">
                <a:avLst/>
              </a:prstGeom>
            </p:spPr>
          </p:pic>
        </p:grpSp>
      </p:grpSp>
      <p:grpSp>
        <p:nvGrpSpPr>
          <p:cNvPr id="62" name="Groupe 61">
            <a:extLst>
              <a:ext uri="{FF2B5EF4-FFF2-40B4-BE49-F238E27FC236}">
                <a16:creationId xmlns:a16="http://schemas.microsoft.com/office/drawing/2014/main" id="{F8EDDFD5-D3AC-4004-8539-CE28478463C4}"/>
              </a:ext>
            </a:extLst>
          </p:cNvPr>
          <p:cNvGrpSpPr/>
          <p:nvPr/>
        </p:nvGrpSpPr>
        <p:grpSpPr>
          <a:xfrm>
            <a:off x="5293619" y="3626120"/>
            <a:ext cx="2118038" cy="1224721"/>
            <a:chOff x="5458164" y="3199904"/>
            <a:chExt cx="2118038" cy="1224721"/>
          </a:xfrm>
        </p:grpSpPr>
        <p:grpSp>
          <p:nvGrpSpPr>
            <p:cNvPr id="63" name="Groupe 62">
              <a:extLst>
                <a:ext uri="{FF2B5EF4-FFF2-40B4-BE49-F238E27FC236}">
                  <a16:creationId xmlns:a16="http://schemas.microsoft.com/office/drawing/2014/main" id="{033DDDB1-0090-4F62-9BB3-D0AA0285B0A4}"/>
                </a:ext>
              </a:extLst>
            </p:cNvPr>
            <p:cNvGrpSpPr/>
            <p:nvPr/>
          </p:nvGrpSpPr>
          <p:grpSpPr>
            <a:xfrm>
              <a:off x="5458164" y="3455129"/>
              <a:ext cx="2118038" cy="969496"/>
              <a:chOff x="6037938" y="1849797"/>
              <a:chExt cx="2118038" cy="969496"/>
            </a:xfrm>
          </p:grpSpPr>
          <p:sp>
            <p:nvSpPr>
              <p:cNvPr id="65" name="Forme libre : forme 64">
                <a:extLst>
                  <a:ext uri="{FF2B5EF4-FFF2-40B4-BE49-F238E27FC236}">
                    <a16:creationId xmlns:a16="http://schemas.microsoft.com/office/drawing/2014/main" id="{56326E09-5F19-45BF-81EE-CFCD8F71C57B}"/>
                  </a:ext>
                </a:extLst>
              </p:cNvPr>
              <p:cNvSpPr/>
              <p:nvPr/>
            </p:nvSpPr>
            <p:spPr>
              <a:xfrm rot="1854889">
                <a:off x="6037938" y="2313880"/>
                <a:ext cx="2118038" cy="371052"/>
              </a:xfrm>
              <a:custGeom>
                <a:avLst/>
                <a:gdLst>
                  <a:gd name="connsiteX0" fmla="*/ 0 w 1349828"/>
                  <a:gd name="connsiteY0" fmla="*/ 566057 h 566057"/>
                  <a:gd name="connsiteX1" fmla="*/ 130628 w 1349828"/>
                  <a:gd name="connsiteY1" fmla="*/ 319314 h 566057"/>
                  <a:gd name="connsiteX2" fmla="*/ 493486 w 1349828"/>
                  <a:gd name="connsiteY2" fmla="*/ 449942 h 566057"/>
                  <a:gd name="connsiteX3" fmla="*/ 638628 w 1349828"/>
                  <a:gd name="connsiteY3" fmla="*/ 101600 h 566057"/>
                  <a:gd name="connsiteX4" fmla="*/ 1103086 w 1349828"/>
                  <a:gd name="connsiteY4" fmla="*/ 203200 h 566057"/>
                  <a:gd name="connsiteX5" fmla="*/ 1349828 w 1349828"/>
                  <a:gd name="connsiteY5" fmla="*/ 0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8" h="566057">
                    <a:moveTo>
                      <a:pt x="0" y="566057"/>
                    </a:moveTo>
                    <a:cubicBezTo>
                      <a:pt x="24190" y="452361"/>
                      <a:pt x="48380" y="338666"/>
                      <a:pt x="130628" y="319314"/>
                    </a:cubicBezTo>
                    <a:cubicBezTo>
                      <a:pt x="212876" y="299961"/>
                      <a:pt x="408819" y="486228"/>
                      <a:pt x="493486" y="449942"/>
                    </a:cubicBezTo>
                    <a:cubicBezTo>
                      <a:pt x="578153" y="413656"/>
                      <a:pt x="537028" y="142724"/>
                      <a:pt x="638628" y="101600"/>
                    </a:cubicBezTo>
                    <a:cubicBezTo>
                      <a:pt x="740228" y="60476"/>
                      <a:pt x="984553" y="220133"/>
                      <a:pt x="1103086" y="203200"/>
                    </a:cubicBezTo>
                    <a:cubicBezTo>
                      <a:pt x="1221619" y="186267"/>
                      <a:pt x="1285723" y="93133"/>
                      <a:pt x="1349828" y="0"/>
                    </a:cubicBezTo>
                  </a:path>
                </a:pathLst>
              </a:custGeom>
              <a:noFill/>
              <a:ln w="25400">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a:extLst>
                  <a:ext uri="{FF2B5EF4-FFF2-40B4-BE49-F238E27FC236}">
                    <a16:creationId xmlns:a16="http://schemas.microsoft.com/office/drawing/2014/main" id="{2E1C90D8-300D-4594-9DCF-275579AF4083}"/>
                  </a:ext>
                </a:extLst>
              </p:cNvPr>
              <p:cNvSpPr txBox="1"/>
              <p:nvPr/>
            </p:nvSpPr>
            <p:spPr>
              <a:xfrm>
                <a:off x="6398708" y="1849797"/>
                <a:ext cx="1740210" cy="969496"/>
              </a:xfrm>
              <a:prstGeom prst="rect">
                <a:avLst/>
              </a:prstGeom>
              <a:noFill/>
            </p:spPr>
            <p:txBody>
              <a:bodyPr wrap="square" rtlCol="0">
                <a:spAutoFit/>
              </a:bodyPr>
              <a:lstStyle/>
              <a:p>
                <a:r>
                  <a:rPr lang="fr-FR" sz="1600" b="1" dirty="0">
                    <a:solidFill>
                      <a:srgbClr val="FFC000"/>
                    </a:solidFill>
                  </a:rPr>
                  <a:t>Reading Block</a:t>
                </a:r>
              </a:p>
              <a:p>
                <a:endParaRPr lang="fr-FR" sz="1600" b="1" dirty="0">
                  <a:solidFill>
                    <a:srgbClr val="FFC000"/>
                  </a:solidFill>
                </a:endParaRPr>
              </a:p>
              <a:p>
                <a:endParaRPr lang="fr-FR" sz="900" b="1" dirty="0">
                  <a:solidFill>
                    <a:srgbClr val="FFC000"/>
                  </a:solidFill>
                </a:endParaRPr>
              </a:p>
              <a:p>
                <a:r>
                  <a:rPr lang="fr-FR" sz="1600" b="1" dirty="0">
                    <a:solidFill>
                      <a:srgbClr val="FFC000"/>
                    </a:solidFill>
                  </a:rPr>
                  <a:t>Diagnostic</a:t>
                </a:r>
              </a:p>
            </p:txBody>
          </p:sp>
        </p:grpSp>
        <p:sp>
          <p:nvSpPr>
            <p:cNvPr id="64" name="Forme libre : forme 63">
              <a:extLst>
                <a:ext uri="{FF2B5EF4-FFF2-40B4-BE49-F238E27FC236}">
                  <a16:creationId xmlns:a16="http://schemas.microsoft.com/office/drawing/2014/main" id="{D1DA947E-333E-4478-AB5D-80C51A8EAB0B}"/>
                </a:ext>
              </a:extLst>
            </p:cNvPr>
            <p:cNvSpPr/>
            <p:nvPr/>
          </p:nvSpPr>
          <p:spPr>
            <a:xfrm rot="21136472">
              <a:off x="5489050" y="3199904"/>
              <a:ext cx="1832912" cy="302398"/>
            </a:xfrm>
            <a:custGeom>
              <a:avLst/>
              <a:gdLst>
                <a:gd name="connsiteX0" fmla="*/ 0 w 1349828"/>
                <a:gd name="connsiteY0" fmla="*/ 566057 h 566057"/>
                <a:gd name="connsiteX1" fmla="*/ 130628 w 1349828"/>
                <a:gd name="connsiteY1" fmla="*/ 319314 h 566057"/>
                <a:gd name="connsiteX2" fmla="*/ 493486 w 1349828"/>
                <a:gd name="connsiteY2" fmla="*/ 449942 h 566057"/>
                <a:gd name="connsiteX3" fmla="*/ 638628 w 1349828"/>
                <a:gd name="connsiteY3" fmla="*/ 101600 h 566057"/>
                <a:gd name="connsiteX4" fmla="*/ 1103086 w 1349828"/>
                <a:gd name="connsiteY4" fmla="*/ 203200 h 566057"/>
                <a:gd name="connsiteX5" fmla="*/ 1349828 w 1349828"/>
                <a:gd name="connsiteY5" fmla="*/ 0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8" h="566057">
                  <a:moveTo>
                    <a:pt x="0" y="566057"/>
                  </a:moveTo>
                  <a:cubicBezTo>
                    <a:pt x="24190" y="452361"/>
                    <a:pt x="48380" y="338666"/>
                    <a:pt x="130628" y="319314"/>
                  </a:cubicBezTo>
                  <a:cubicBezTo>
                    <a:pt x="212876" y="299961"/>
                    <a:pt x="408819" y="486228"/>
                    <a:pt x="493486" y="449942"/>
                  </a:cubicBezTo>
                  <a:cubicBezTo>
                    <a:pt x="578153" y="413656"/>
                    <a:pt x="537028" y="142724"/>
                    <a:pt x="638628" y="101600"/>
                  </a:cubicBezTo>
                  <a:cubicBezTo>
                    <a:pt x="740228" y="60476"/>
                    <a:pt x="984553" y="220133"/>
                    <a:pt x="1103086" y="203200"/>
                  </a:cubicBezTo>
                  <a:cubicBezTo>
                    <a:pt x="1221619" y="186267"/>
                    <a:pt x="1285723" y="93133"/>
                    <a:pt x="1349828" y="0"/>
                  </a:cubicBezTo>
                </a:path>
              </a:pathLst>
            </a:custGeom>
            <a:noFill/>
            <a:ln w="25400">
              <a:solidFill>
                <a:srgbClr val="FFC000"/>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7" name="Rectangle 76">
            <a:extLst>
              <a:ext uri="{FF2B5EF4-FFF2-40B4-BE49-F238E27FC236}">
                <a16:creationId xmlns:a16="http://schemas.microsoft.com/office/drawing/2014/main" id="{D495962E-5C68-45C9-8CB6-57E5A40DCE2E}"/>
              </a:ext>
            </a:extLst>
          </p:cNvPr>
          <p:cNvSpPr/>
          <p:nvPr/>
        </p:nvSpPr>
        <p:spPr>
          <a:xfrm>
            <a:off x="7838772" y="6173407"/>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space réservé du texte 3">
            <a:extLst>
              <a:ext uri="{FF2B5EF4-FFF2-40B4-BE49-F238E27FC236}">
                <a16:creationId xmlns:a16="http://schemas.microsoft.com/office/drawing/2014/main" id="{8E0F8F63-ED1E-4890-91DF-73246B8B6407}"/>
              </a:ext>
            </a:extLst>
          </p:cNvPr>
          <p:cNvSpPr>
            <a:spLocks noGrp="1"/>
          </p:cNvSpPr>
          <p:nvPr>
            <p:ph type="body" sz="quarter" idx="10"/>
          </p:nvPr>
        </p:nvSpPr>
        <p:spPr>
          <a:xfrm>
            <a:off x="122010" y="184751"/>
            <a:ext cx="9047034" cy="452550"/>
          </a:xfrm>
        </p:spPr>
        <p:txBody>
          <a:bodyPr/>
          <a:lstStyle/>
          <a:p>
            <a:pPr algn="ctr" defTabSz="685800"/>
            <a:r>
              <a:rPr lang="fr-FR" dirty="0">
                <a:solidFill>
                  <a:prstClr val="black"/>
                </a:solidFill>
              </a:rPr>
              <a:t>ENERGY VALUABLE DATA COMMUNICATION </a:t>
            </a:r>
          </a:p>
          <a:p>
            <a:pPr algn="ctr" defTabSz="685800"/>
            <a:r>
              <a:rPr lang="fr-FR" dirty="0">
                <a:solidFill>
                  <a:prstClr val="black"/>
                </a:solidFill>
              </a:rPr>
              <a:t>DHS compliant EN 50463:2017</a:t>
            </a:r>
          </a:p>
          <a:p>
            <a:endParaRPr lang="en-GB" spc="-150" dirty="0"/>
          </a:p>
        </p:txBody>
      </p:sp>
      <p:sp>
        <p:nvSpPr>
          <p:cNvPr id="80" name="Rectangle 79">
            <a:extLst>
              <a:ext uri="{FF2B5EF4-FFF2-40B4-BE49-F238E27FC236}">
                <a16:creationId xmlns:a16="http://schemas.microsoft.com/office/drawing/2014/main" id="{7D2B3FB5-2183-414B-9CC3-1EA60DF63949}"/>
              </a:ext>
            </a:extLst>
          </p:cNvPr>
          <p:cNvSpPr/>
          <p:nvPr/>
        </p:nvSpPr>
        <p:spPr>
          <a:xfrm>
            <a:off x="631588" y="6725092"/>
            <a:ext cx="8639944" cy="169277"/>
          </a:xfrm>
          <a:prstGeom prst="rect">
            <a:avLst/>
          </a:prstGeom>
        </p:spPr>
        <p:txBody>
          <a:bodyPr wrap="square">
            <a:spAutoFit/>
          </a:bodyPr>
          <a:lstStyle/>
          <a:p>
            <a:r>
              <a:rPr lang="en-GB" sz="500" dirty="0"/>
              <a:t>THIS DOCUMENT AND ANY INFORMATION OR DESCRIPTIVE MATTER SET OUT HEREIN ARE THE CONFIDENTIAL AND COPYRIGHT PROPERTY OF WATEC AND SHALL NOT BE DISCLOSED, LOANED OR USED FOR MANUFACTURING, TENDERING OR ANY OTHER PURPOSE WITHOUT OUR WRITTEN PERMISSION</a:t>
            </a:r>
            <a:endParaRPr lang="fr-FR" sz="500" dirty="0"/>
          </a:p>
        </p:txBody>
      </p:sp>
    </p:spTree>
    <p:extLst>
      <p:ext uri="{BB962C8B-B14F-4D97-AF65-F5344CB8AC3E}">
        <p14:creationId xmlns:p14="http://schemas.microsoft.com/office/powerpoint/2010/main" val="33269306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38889E-6 -4.81481E-6 L 0.23247 0.19237 " pathEditMode="relative" rAng="0" ptsTypes="AA">
                                      <p:cBhvr>
                                        <p:cTn id="6" dur="1000" fill="hold"/>
                                        <p:tgtEl>
                                          <p:spTgt spid="111"/>
                                        </p:tgtEl>
                                        <p:attrNameLst>
                                          <p:attrName>ppt_x</p:attrName>
                                          <p:attrName>ppt_y</p:attrName>
                                        </p:attrNameLst>
                                      </p:cBhvr>
                                      <p:rCtr x="11615" y="9606"/>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0"/>
                                        <p:tgtEl>
                                          <p:spTgt spid="15"/>
                                        </p:tgtEl>
                                      </p:cBhvr>
                                    </p:animEffect>
                                  </p:childTnLst>
                                </p:cTn>
                              </p:par>
                            </p:childTnLst>
                          </p:cTn>
                        </p:par>
                        <p:par>
                          <p:cTn id="11" fill="hold">
                            <p:stCondLst>
                              <p:cond delay="300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3000"/>
                            </p:stCondLst>
                            <p:childTnLst>
                              <p:par>
                                <p:cTn id="15" presetID="22" presetClass="entr" presetSubtype="1" repeatCount="200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par>
                          <p:cTn id="18" fill="hold">
                            <p:stCondLst>
                              <p:cond delay="8000"/>
                            </p:stCondLst>
                            <p:childTnLst>
                              <p:par>
                                <p:cTn id="19" presetID="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par>
                          <p:cTn id="23" fill="hold">
                            <p:stCondLst>
                              <p:cond delay="8000"/>
                            </p:stCondLst>
                            <p:childTnLst>
                              <p:par>
                                <p:cTn id="24" presetID="22" presetClass="entr" presetSubtype="8" repeatCount="2000" fill="hold" nodeType="after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2000"/>
                                        <p:tgtEl>
                                          <p:spTgt spid="23"/>
                                        </p:tgtEl>
                                      </p:cBhvr>
                                    </p:animEffect>
                                  </p:childTnLst>
                                </p:cTn>
                              </p:par>
                            </p:childTnLst>
                          </p:cTn>
                        </p:par>
                        <p:par>
                          <p:cTn id="27" fill="hold">
                            <p:stCondLst>
                              <p:cond delay="13000"/>
                            </p:stCondLst>
                            <p:childTnLst>
                              <p:par>
                                <p:cTn id="28" presetID="1" presetClass="entr" presetSubtype="0" fill="hold" grpId="0" nodeType="afterEffect" nodePh="1">
                                  <p:stCondLst>
                                    <p:cond delay="0"/>
                                  </p:stCondLst>
                                  <p:endCondLst>
                                    <p:cond evt="begin" delay="0">
                                      <p:tn val="28"/>
                                    </p:cond>
                                  </p:end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par>
                          <p:cTn id="32" fill="hold">
                            <p:stCondLst>
                              <p:cond delay="13000"/>
                            </p:stCondLst>
                            <p:childTnLst>
                              <p:par>
                                <p:cTn id="33" presetID="1" presetClass="entr" presetSubtype="0" fill="hold" grpId="0" nodeType="afterEffect" nodePh="1">
                                  <p:stCondLst>
                                    <p:cond delay="0"/>
                                  </p:stCondLst>
                                  <p:endCondLst>
                                    <p:cond evt="begin" delay="0">
                                      <p:tn val="33"/>
                                    </p:cond>
                                  </p:end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22" presetClass="entr" presetSubtype="8" repeatCount="2000"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2000"/>
                                        <p:tgtEl>
                                          <p:spTgt spid="11"/>
                                        </p:tgtEl>
                                      </p:cBhvr>
                                    </p:animEffect>
                                  </p:childTnLst>
                                  <p:subTnLst>
                                    <p:set>
                                      <p:cBhvr override="childStyle">
                                        <p:cTn dur="1" fill="hold" display="0" masterRel="sameClick" afterEffect="1">
                                          <p:stCondLst>
                                            <p:cond evt="end" delay="0">
                                              <p:tn val="37"/>
                                            </p:cond>
                                          </p:stCondLst>
                                        </p:cTn>
                                        <p:tgtEl>
                                          <p:spTgt spid="11"/>
                                        </p:tgtEl>
                                        <p:attrNameLst>
                                          <p:attrName>style.visibility</p:attrName>
                                        </p:attrNameLst>
                                      </p:cBhvr>
                                      <p:to>
                                        <p:strVal val="hidden"/>
                                      </p:to>
                                    </p:set>
                                  </p:subTnLst>
                                </p:cTn>
                              </p:par>
                            </p:childTnLst>
                          </p:cTn>
                        </p:par>
                        <p:par>
                          <p:cTn id="40" fill="hold">
                            <p:stCondLst>
                              <p:cond delay="18000"/>
                            </p:stCondLst>
                            <p:childTnLst>
                              <p:par>
                                <p:cTn id="41" presetID="1" presetClass="entr" presetSubtype="0" fill="hold" nodeType="afterEffect">
                                  <p:stCondLst>
                                    <p:cond delay="1000"/>
                                  </p:stCondLst>
                                  <p:childTnLst>
                                    <p:set>
                                      <p:cBhvr>
                                        <p:cTn id="42" dur="1" fill="hold">
                                          <p:stCondLst>
                                            <p:cond delay="0"/>
                                          </p:stCondLst>
                                        </p:cTn>
                                        <p:tgtEl>
                                          <p:spTgt spid="30"/>
                                        </p:tgtEl>
                                        <p:attrNameLst>
                                          <p:attrName>style.visibility</p:attrName>
                                        </p:attrNameLst>
                                      </p:cBhvr>
                                      <p:to>
                                        <p:strVal val="visible"/>
                                      </p:to>
                                    </p:set>
                                  </p:childTnLst>
                                </p:cTn>
                              </p:par>
                              <p:par>
                                <p:cTn id="43" presetID="22" presetClass="entr" presetSubtype="8" repeatCount="2000" fill="hold" nodeType="withEffect">
                                  <p:stCondLst>
                                    <p:cond delay="300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2000"/>
                                        <p:tgtEl>
                                          <p:spTgt spid="62"/>
                                        </p:tgtEl>
                                      </p:cBhvr>
                                    </p:animEffect>
                                  </p:childTnLst>
                                </p:cTn>
                              </p:par>
                            </p:childTnLst>
                          </p:cTn>
                        </p:par>
                        <p:par>
                          <p:cTn id="46" fill="hold">
                            <p:stCondLst>
                              <p:cond delay="25000"/>
                            </p:stCondLst>
                            <p:childTnLst>
                              <p:par>
                                <p:cTn id="47" presetID="1" presetClass="entr" presetSubtype="0" fill="hold" grpId="0" nodeType="afterEffect" nodePh="1">
                                  <p:stCondLst>
                                    <p:cond delay="7000"/>
                                  </p:stCondLst>
                                  <p:endCondLst>
                                    <p:cond evt="begin" delay="0">
                                      <p:tn val="47"/>
                                    </p:cond>
                                  </p:end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7" grpId="0"/>
      <p:bldP spid="48"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AutoShape 1182">
            <a:extLst>
              <a:ext uri="{FF2B5EF4-FFF2-40B4-BE49-F238E27FC236}">
                <a16:creationId xmlns:a16="http://schemas.microsoft.com/office/drawing/2014/main" id="{F5DF37DF-2345-4A0B-86FB-08F6A87EC6FB}"/>
              </a:ext>
            </a:extLst>
          </p:cNvPr>
          <p:cNvCxnSpPr>
            <a:cxnSpLocks noChangeShapeType="1"/>
          </p:cNvCxnSpPr>
          <p:nvPr/>
        </p:nvCxnSpPr>
        <p:spPr bwMode="auto">
          <a:xfrm>
            <a:off x="6596306" y="3172401"/>
            <a:ext cx="444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16" name="Image 115">
            <a:extLst>
              <a:ext uri="{FF2B5EF4-FFF2-40B4-BE49-F238E27FC236}">
                <a16:creationId xmlns:a16="http://schemas.microsoft.com/office/drawing/2014/main" id="{79C3762B-C563-4A0E-88BF-4DB5F561D06D}"/>
              </a:ext>
            </a:extLst>
          </p:cNvPr>
          <p:cNvPicPr>
            <a:picLocks noChangeAspect="1"/>
          </p:cNvPicPr>
          <p:nvPr/>
        </p:nvPicPr>
        <p:blipFill rotWithShape="1">
          <a:blip r:embed="rId3"/>
          <a:srcRect l="6715" b="7079"/>
          <a:stretch/>
        </p:blipFill>
        <p:spPr>
          <a:xfrm>
            <a:off x="1239184" y="5677636"/>
            <a:ext cx="2627010" cy="918259"/>
          </a:xfrm>
          <a:prstGeom prst="rect">
            <a:avLst/>
          </a:prstGeom>
        </p:spPr>
      </p:pic>
      <p:sp>
        <p:nvSpPr>
          <p:cNvPr id="119" name="ZoneTexte 118">
            <a:extLst>
              <a:ext uri="{FF2B5EF4-FFF2-40B4-BE49-F238E27FC236}">
                <a16:creationId xmlns:a16="http://schemas.microsoft.com/office/drawing/2014/main" id="{8AE92400-7A3E-4861-8EE1-DEE77D43B9CE}"/>
              </a:ext>
            </a:extLst>
          </p:cNvPr>
          <p:cNvSpPr txBox="1"/>
          <p:nvPr/>
        </p:nvSpPr>
        <p:spPr>
          <a:xfrm>
            <a:off x="3065934" y="1275328"/>
            <a:ext cx="4578568" cy="1200329"/>
          </a:xfrm>
          <a:prstGeom prst="rect">
            <a:avLst/>
          </a:prstGeom>
          <a:noFill/>
        </p:spPr>
        <p:txBody>
          <a:bodyPr wrap="square" rtlCol="0">
            <a:spAutoFit/>
          </a:bodyPr>
          <a:lstStyle/>
          <a:p>
            <a:pPr marL="285750" indent="-285750">
              <a:buFont typeface="Wingdings" panose="05000000000000000000" pitchFamily="2" charset="2"/>
              <a:buChar char="ü"/>
            </a:pPr>
            <a:r>
              <a:rPr lang="en-GB" b="1" dirty="0"/>
              <a:t>Energy data Collecting Service</a:t>
            </a:r>
          </a:p>
          <a:p>
            <a:pPr marL="285750" indent="-285750">
              <a:buFont typeface="Wingdings" panose="05000000000000000000" pitchFamily="2" charset="2"/>
              <a:buChar char="ü"/>
            </a:pPr>
            <a:r>
              <a:rPr lang="en-GB" b="1" dirty="0"/>
              <a:t>Web application for data management</a:t>
            </a:r>
          </a:p>
          <a:p>
            <a:pPr marL="285750" indent="-285750">
              <a:buFont typeface="Wingdings" panose="05000000000000000000" pitchFamily="2" charset="2"/>
              <a:buChar char="ü"/>
            </a:pPr>
            <a:r>
              <a:rPr lang="en-GB" b="1" dirty="0"/>
              <a:t>Cybersecurity management</a:t>
            </a:r>
          </a:p>
          <a:p>
            <a:pPr marL="285750" indent="-285750">
              <a:buFont typeface="Wingdings" panose="05000000000000000000" pitchFamily="2" charset="2"/>
              <a:buChar char="ü"/>
            </a:pPr>
            <a:r>
              <a:rPr lang="en-GB" b="1" dirty="0"/>
              <a:t>Energy and Diagnostic data</a:t>
            </a:r>
          </a:p>
        </p:txBody>
      </p:sp>
      <p:sp>
        <p:nvSpPr>
          <p:cNvPr id="2" name="Rectangle 1">
            <a:extLst>
              <a:ext uri="{FF2B5EF4-FFF2-40B4-BE49-F238E27FC236}">
                <a16:creationId xmlns:a16="http://schemas.microsoft.com/office/drawing/2014/main" id="{98DB9F5C-9F2C-469E-95A1-8A8A73A7C243}"/>
              </a:ext>
            </a:extLst>
          </p:cNvPr>
          <p:cNvSpPr/>
          <p:nvPr/>
        </p:nvSpPr>
        <p:spPr>
          <a:xfrm>
            <a:off x="3063532" y="2385212"/>
            <a:ext cx="2211696" cy="369332"/>
          </a:xfrm>
          <a:prstGeom prst="rect">
            <a:avLst/>
          </a:prstGeom>
        </p:spPr>
        <p:txBody>
          <a:bodyPr wrap="none">
            <a:spAutoFit/>
          </a:bodyPr>
          <a:lstStyle/>
          <a:p>
            <a:r>
              <a:rPr lang="en-GB" b="1" dirty="0">
                <a:solidFill>
                  <a:srgbClr val="FF0000"/>
                </a:solidFill>
                <a:sym typeface="Wingdings" panose="05000000000000000000" pitchFamily="2" charset="2"/>
              </a:rPr>
              <a:t> Data base filtering</a:t>
            </a:r>
            <a:endParaRPr lang="en-GB" b="1" dirty="0">
              <a:solidFill>
                <a:srgbClr val="FF0000"/>
              </a:solidFill>
            </a:endParaRPr>
          </a:p>
        </p:txBody>
      </p:sp>
      <p:sp>
        <p:nvSpPr>
          <p:cNvPr id="3" name="Rectangle 2">
            <a:extLst>
              <a:ext uri="{FF2B5EF4-FFF2-40B4-BE49-F238E27FC236}">
                <a16:creationId xmlns:a16="http://schemas.microsoft.com/office/drawing/2014/main" id="{21D214DF-784B-4B3C-BDBE-511D1169F6FF}"/>
              </a:ext>
            </a:extLst>
          </p:cNvPr>
          <p:cNvSpPr/>
          <p:nvPr/>
        </p:nvSpPr>
        <p:spPr>
          <a:xfrm>
            <a:off x="3056214" y="2687137"/>
            <a:ext cx="2052357" cy="369332"/>
          </a:xfrm>
          <a:prstGeom prst="rect">
            <a:avLst/>
          </a:prstGeom>
        </p:spPr>
        <p:txBody>
          <a:bodyPr wrap="none">
            <a:spAutoFit/>
          </a:bodyPr>
          <a:lstStyle/>
          <a:p>
            <a:r>
              <a:rPr lang="en-GB" b="1" dirty="0">
                <a:solidFill>
                  <a:srgbClr val="00B050"/>
                </a:solidFill>
                <a:sym typeface="Wingdings" panose="05000000000000000000" pitchFamily="2" charset="2"/>
              </a:rPr>
              <a:t> Data localisation</a:t>
            </a:r>
            <a:endParaRPr lang="fr-FR" dirty="0">
              <a:solidFill>
                <a:srgbClr val="00B050"/>
              </a:solidFill>
            </a:endParaRPr>
          </a:p>
        </p:txBody>
      </p:sp>
      <p:sp>
        <p:nvSpPr>
          <p:cNvPr id="4" name="Rectangle 3">
            <a:extLst>
              <a:ext uri="{FF2B5EF4-FFF2-40B4-BE49-F238E27FC236}">
                <a16:creationId xmlns:a16="http://schemas.microsoft.com/office/drawing/2014/main" id="{7A5DC164-6F81-4E7A-AC0D-3ECC6F8FDA1F}"/>
              </a:ext>
            </a:extLst>
          </p:cNvPr>
          <p:cNvSpPr/>
          <p:nvPr/>
        </p:nvSpPr>
        <p:spPr>
          <a:xfrm>
            <a:off x="7788518" y="4972919"/>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D30894B3-2412-4DE0-991B-7A326121EEDF}"/>
              </a:ext>
            </a:extLst>
          </p:cNvPr>
          <p:cNvGrpSpPr/>
          <p:nvPr/>
        </p:nvGrpSpPr>
        <p:grpSpPr>
          <a:xfrm>
            <a:off x="441199" y="1751855"/>
            <a:ext cx="4048743" cy="3936790"/>
            <a:chOff x="321024" y="677756"/>
            <a:chExt cx="4048743" cy="3936790"/>
          </a:xfrm>
        </p:grpSpPr>
        <p:sp>
          <p:nvSpPr>
            <p:cNvPr id="133" name="Pensées 16">
              <a:extLst>
                <a:ext uri="{FF2B5EF4-FFF2-40B4-BE49-F238E27FC236}">
                  <a16:creationId xmlns:a16="http://schemas.microsoft.com/office/drawing/2014/main" id="{4064AD70-9D0E-459A-9FDD-F3B4506C320C}"/>
                </a:ext>
              </a:extLst>
            </p:cNvPr>
            <p:cNvSpPr/>
            <p:nvPr/>
          </p:nvSpPr>
          <p:spPr>
            <a:xfrm>
              <a:off x="2706827" y="3819439"/>
              <a:ext cx="1662940" cy="795107"/>
            </a:xfrm>
            <a:prstGeom prst="cloudCallout">
              <a:avLst>
                <a:gd name="adj1" fmla="val 13430"/>
                <a:gd name="adj2" fmla="val -79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r>
                <a:rPr lang="fr-FR" sz="1333" dirty="0">
                  <a:solidFill>
                    <a:srgbClr val="365F91"/>
                  </a:solidFill>
                  <a:latin typeface="Arial"/>
                  <a:ea typeface="Times New Roman"/>
                </a:rPr>
                <a:t> </a:t>
              </a:r>
              <a:endParaRPr lang="fr-FR" sz="1000" dirty="0">
                <a:latin typeface="Times New Roman"/>
                <a:ea typeface="Times New Roman"/>
              </a:endParaRPr>
            </a:p>
            <a:p>
              <a:r>
                <a:rPr lang="fr-FR" sz="1333" dirty="0">
                  <a:solidFill>
                    <a:srgbClr val="365F91"/>
                  </a:solidFill>
                  <a:latin typeface="Arial"/>
                  <a:ea typeface="Times New Roman"/>
                </a:rPr>
                <a:t> </a:t>
              </a:r>
              <a:r>
                <a:rPr lang="fr-FR" sz="1167" dirty="0">
                  <a:solidFill>
                    <a:srgbClr val="365F91"/>
                  </a:solidFill>
                  <a:latin typeface="Arial"/>
                  <a:ea typeface="Times New Roman"/>
                </a:rPr>
                <a:t>Internet</a:t>
              </a:r>
              <a:endParaRPr lang="fr-FR" sz="1000" dirty="0">
                <a:latin typeface="Times New Roman"/>
                <a:ea typeface="Times New Roman"/>
              </a:endParaRPr>
            </a:p>
          </p:txBody>
        </p:sp>
        <p:pic>
          <p:nvPicPr>
            <p:cNvPr id="138" name="Picture 2">
              <a:extLst>
                <a:ext uri="{FF2B5EF4-FFF2-40B4-BE49-F238E27FC236}">
                  <a16:creationId xmlns:a16="http://schemas.microsoft.com/office/drawing/2014/main" id="{73EF4931-8A64-4395-925E-FB616A0A9FDA}"/>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21024" y="677756"/>
              <a:ext cx="2411456" cy="148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Forme libre : forme 17">
            <a:extLst>
              <a:ext uri="{FF2B5EF4-FFF2-40B4-BE49-F238E27FC236}">
                <a16:creationId xmlns:a16="http://schemas.microsoft.com/office/drawing/2014/main" id="{165B7EC0-E152-4BDA-AFCE-981A71C81073}"/>
              </a:ext>
            </a:extLst>
          </p:cNvPr>
          <p:cNvSpPr/>
          <p:nvPr/>
        </p:nvSpPr>
        <p:spPr>
          <a:xfrm rot="21136472">
            <a:off x="1981657" y="5171687"/>
            <a:ext cx="1361765" cy="458756"/>
          </a:xfrm>
          <a:custGeom>
            <a:avLst/>
            <a:gdLst>
              <a:gd name="connsiteX0" fmla="*/ 0 w 1349828"/>
              <a:gd name="connsiteY0" fmla="*/ 566057 h 566057"/>
              <a:gd name="connsiteX1" fmla="*/ 130628 w 1349828"/>
              <a:gd name="connsiteY1" fmla="*/ 319314 h 566057"/>
              <a:gd name="connsiteX2" fmla="*/ 493486 w 1349828"/>
              <a:gd name="connsiteY2" fmla="*/ 449942 h 566057"/>
              <a:gd name="connsiteX3" fmla="*/ 638628 w 1349828"/>
              <a:gd name="connsiteY3" fmla="*/ 101600 h 566057"/>
              <a:gd name="connsiteX4" fmla="*/ 1103086 w 1349828"/>
              <a:gd name="connsiteY4" fmla="*/ 203200 h 566057"/>
              <a:gd name="connsiteX5" fmla="*/ 1349828 w 1349828"/>
              <a:gd name="connsiteY5" fmla="*/ 0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828" h="566057">
                <a:moveTo>
                  <a:pt x="0" y="566057"/>
                </a:moveTo>
                <a:cubicBezTo>
                  <a:pt x="24190" y="452361"/>
                  <a:pt x="48380" y="338666"/>
                  <a:pt x="130628" y="319314"/>
                </a:cubicBezTo>
                <a:cubicBezTo>
                  <a:pt x="212876" y="299961"/>
                  <a:pt x="408819" y="486228"/>
                  <a:pt x="493486" y="449942"/>
                </a:cubicBezTo>
                <a:cubicBezTo>
                  <a:pt x="578153" y="413656"/>
                  <a:pt x="537028" y="142724"/>
                  <a:pt x="638628" y="101600"/>
                </a:cubicBezTo>
                <a:cubicBezTo>
                  <a:pt x="740228" y="60476"/>
                  <a:pt x="984553" y="220133"/>
                  <a:pt x="1103086" y="203200"/>
                </a:cubicBezTo>
                <a:cubicBezTo>
                  <a:pt x="1221619" y="186267"/>
                  <a:pt x="1285723" y="93133"/>
                  <a:pt x="1349828" y="0"/>
                </a:cubicBezTo>
              </a:path>
            </a:pathLst>
          </a:custGeom>
          <a:noFill/>
          <a:ln w="25400">
            <a:solidFill>
              <a:schemeClr val="tx1"/>
            </a:solidFill>
            <a:prstDash val="dash"/>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6462A891-30A4-4A5E-86EE-9DA7000E6960}"/>
              </a:ext>
            </a:extLst>
          </p:cNvPr>
          <p:cNvSpPr/>
          <p:nvPr/>
        </p:nvSpPr>
        <p:spPr>
          <a:xfrm>
            <a:off x="3057380" y="3239331"/>
            <a:ext cx="2572371" cy="369332"/>
          </a:xfrm>
          <a:prstGeom prst="rect">
            <a:avLst/>
          </a:prstGeom>
        </p:spPr>
        <p:txBody>
          <a:bodyPr wrap="none">
            <a:spAutoFit/>
          </a:bodyPr>
          <a:lstStyle/>
          <a:p>
            <a:r>
              <a:rPr lang="en-GB" b="1" dirty="0">
                <a:solidFill>
                  <a:srgbClr val="0070C0"/>
                </a:solidFill>
                <a:sym typeface="Wingdings" panose="05000000000000000000" pitchFamily="2" charset="2"/>
              </a:rPr>
              <a:t> Consumption Analysis</a:t>
            </a:r>
            <a:endParaRPr lang="fr-FR" dirty="0">
              <a:solidFill>
                <a:srgbClr val="0070C0"/>
              </a:solidFill>
            </a:endParaRPr>
          </a:p>
        </p:txBody>
      </p:sp>
      <p:pic>
        <p:nvPicPr>
          <p:cNvPr id="20" name="Image 19">
            <a:extLst>
              <a:ext uri="{FF2B5EF4-FFF2-40B4-BE49-F238E27FC236}">
                <a16:creationId xmlns:a16="http://schemas.microsoft.com/office/drawing/2014/main" id="{94B9E8E0-2B88-4A2C-8A46-48EBECF54F3B}"/>
              </a:ext>
            </a:extLst>
          </p:cNvPr>
          <p:cNvPicPr>
            <a:picLocks noChangeAspect="1"/>
          </p:cNvPicPr>
          <p:nvPr/>
        </p:nvPicPr>
        <p:blipFill rotWithShape="1">
          <a:blip r:embed="rId6"/>
          <a:srcRect l="56310"/>
          <a:stretch/>
        </p:blipFill>
        <p:spPr>
          <a:xfrm>
            <a:off x="561373" y="3249506"/>
            <a:ext cx="1997738" cy="967031"/>
          </a:xfrm>
          <a:prstGeom prst="rect">
            <a:avLst/>
          </a:prstGeom>
        </p:spPr>
      </p:pic>
      <p:pic>
        <p:nvPicPr>
          <p:cNvPr id="33" name="Picture 2">
            <a:extLst>
              <a:ext uri="{FF2B5EF4-FFF2-40B4-BE49-F238E27FC236}">
                <a16:creationId xmlns:a16="http://schemas.microsoft.com/office/drawing/2014/main" id="{440C9D13-A263-4E16-A513-DD316510C7CE}"/>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398743" y="4823569"/>
            <a:ext cx="1248698" cy="76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Image 44">
            <a:extLst>
              <a:ext uri="{FF2B5EF4-FFF2-40B4-BE49-F238E27FC236}">
                <a16:creationId xmlns:a16="http://schemas.microsoft.com/office/drawing/2014/main" id="{61DA9B2F-0163-4D66-B99A-9487AFF49D02}"/>
              </a:ext>
            </a:extLst>
          </p:cNvPr>
          <p:cNvPicPr>
            <a:picLocks noChangeAspect="1"/>
          </p:cNvPicPr>
          <p:nvPr/>
        </p:nvPicPr>
        <p:blipFill>
          <a:blip r:embed="rId7"/>
          <a:stretch>
            <a:fillRect/>
          </a:stretch>
        </p:blipFill>
        <p:spPr>
          <a:xfrm>
            <a:off x="692158" y="1930447"/>
            <a:ext cx="1563521" cy="546740"/>
          </a:xfrm>
          <a:prstGeom prst="rect">
            <a:avLst/>
          </a:prstGeom>
        </p:spPr>
      </p:pic>
      <p:grpSp>
        <p:nvGrpSpPr>
          <p:cNvPr id="12" name="Groupe 11">
            <a:extLst>
              <a:ext uri="{FF2B5EF4-FFF2-40B4-BE49-F238E27FC236}">
                <a16:creationId xmlns:a16="http://schemas.microsoft.com/office/drawing/2014/main" id="{28B7399C-F656-430F-99C9-7DDFC86A4F87}"/>
              </a:ext>
            </a:extLst>
          </p:cNvPr>
          <p:cNvGrpSpPr/>
          <p:nvPr/>
        </p:nvGrpSpPr>
        <p:grpSpPr>
          <a:xfrm>
            <a:off x="6717801" y="5688650"/>
            <a:ext cx="2179370" cy="738110"/>
            <a:chOff x="6622252" y="5992323"/>
            <a:chExt cx="1522264" cy="393036"/>
          </a:xfrm>
        </p:grpSpPr>
        <p:sp>
          <p:nvSpPr>
            <p:cNvPr id="44" name="Flèche : bas 43">
              <a:extLst>
                <a:ext uri="{FF2B5EF4-FFF2-40B4-BE49-F238E27FC236}">
                  <a16:creationId xmlns:a16="http://schemas.microsoft.com/office/drawing/2014/main" id="{E394AC80-A6C6-4690-8898-85DBD996D3DB}"/>
                </a:ext>
              </a:extLst>
            </p:cNvPr>
            <p:cNvSpPr/>
            <p:nvPr/>
          </p:nvSpPr>
          <p:spPr>
            <a:xfrm rot="16200000">
              <a:off x="6653478" y="5961097"/>
              <a:ext cx="393036" cy="455488"/>
            </a:xfrm>
            <a:prstGeom prst="downArrow">
              <a:avLst>
                <a:gd name="adj1" fmla="val 50000"/>
                <a:gd name="adj2" fmla="val 62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a:extLst>
                <a:ext uri="{FF2B5EF4-FFF2-40B4-BE49-F238E27FC236}">
                  <a16:creationId xmlns:a16="http://schemas.microsoft.com/office/drawing/2014/main" id="{10223D05-1FA7-4972-8713-98096BC148CC}"/>
                </a:ext>
              </a:extLst>
            </p:cNvPr>
            <p:cNvPicPr>
              <a:picLocks noChangeAspect="1"/>
            </p:cNvPicPr>
            <p:nvPr/>
          </p:nvPicPr>
          <p:blipFill>
            <a:blip r:embed="rId8"/>
            <a:stretch>
              <a:fillRect/>
            </a:stretch>
          </p:blipFill>
          <p:spPr>
            <a:xfrm>
              <a:off x="7124694" y="5999637"/>
              <a:ext cx="1019822" cy="372175"/>
            </a:xfrm>
            <a:prstGeom prst="rect">
              <a:avLst/>
            </a:prstGeom>
          </p:spPr>
        </p:pic>
      </p:grpSp>
      <p:grpSp>
        <p:nvGrpSpPr>
          <p:cNvPr id="11" name="Groupe 10">
            <a:extLst>
              <a:ext uri="{FF2B5EF4-FFF2-40B4-BE49-F238E27FC236}">
                <a16:creationId xmlns:a16="http://schemas.microsoft.com/office/drawing/2014/main" id="{E0220DCE-E832-4D6C-9FF0-A1BF4768E2D0}"/>
              </a:ext>
            </a:extLst>
          </p:cNvPr>
          <p:cNvGrpSpPr/>
          <p:nvPr/>
        </p:nvGrpSpPr>
        <p:grpSpPr>
          <a:xfrm>
            <a:off x="3057380" y="3517307"/>
            <a:ext cx="3541138" cy="2971887"/>
            <a:chOff x="2937206" y="3014708"/>
            <a:chExt cx="3541138" cy="2971887"/>
          </a:xfrm>
        </p:grpSpPr>
        <p:grpSp>
          <p:nvGrpSpPr>
            <p:cNvPr id="7" name="Groupe 6">
              <a:extLst>
                <a:ext uri="{FF2B5EF4-FFF2-40B4-BE49-F238E27FC236}">
                  <a16:creationId xmlns:a16="http://schemas.microsoft.com/office/drawing/2014/main" id="{2685D505-D2EC-4BA7-BFF0-FF5E6DCC2123}"/>
                </a:ext>
              </a:extLst>
            </p:cNvPr>
            <p:cNvGrpSpPr/>
            <p:nvPr/>
          </p:nvGrpSpPr>
          <p:grpSpPr>
            <a:xfrm>
              <a:off x="4320048" y="5046235"/>
              <a:ext cx="2158296" cy="940360"/>
              <a:chOff x="4382402" y="4648994"/>
              <a:chExt cx="2158296" cy="940360"/>
            </a:xfrm>
          </p:grpSpPr>
          <p:sp>
            <p:nvSpPr>
              <p:cNvPr id="34" name="Flèche : bas 33">
                <a:extLst>
                  <a:ext uri="{FF2B5EF4-FFF2-40B4-BE49-F238E27FC236}">
                    <a16:creationId xmlns:a16="http://schemas.microsoft.com/office/drawing/2014/main" id="{43BAB5A9-4CFC-408E-9908-ABA528889C7B}"/>
                  </a:ext>
                </a:extLst>
              </p:cNvPr>
              <p:cNvSpPr/>
              <p:nvPr/>
            </p:nvSpPr>
            <p:spPr>
              <a:xfrm rot="18146486">
                <a:off x="4723527" y="4307869"/>
                <a:ext cx="393036" cy="1075285"/>
              </a:xfrm>
              <a:prstGeom prst="downArrow">
                <a:avLst>
                  <a:gd name="adj1" fmla="val 50000"/>
                  <a:gd name="adj2" fmla="val 62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Image 39">
                <a:extLst>
                  <a:ext uri="{FF2B5EF4-FFF2-40B4-BE49-F238E27FC236}">
                    <a16:creationId xmlns:a16="http://schemas.microsoft.com/office/drawing/2014/main" id="{6578DB20-5269-4F85-85D2-6247284F99F1}"/>
                  </a:ext>
                </a:extLst>
              </p:cNvPr>
              <p:cNvPicPr>
                <a:picLocks noChangeAspect="1"/>
              </p:cNvPicPr>
              <p:nvPr/>
            </p:nvPicPr>
            <p:blipFill>
              <a:blip r:embed="rId9"/>
              <a:stretch>
                <a:fillRect/>
              </a:stretch>
            </p:blipFill>
            <p:spPr>
              <a:xfrm>
                <a:off x="5482168" y="4679913"/>
                <a:ext cx="1058530" cy="909441"/>
              </a:xfrm>
              <a:prstGeom prst="rect">
                <a:avLst/>
              </a:prstGeom>
            </p:spPr>
          </p:pic>
        </p:grpSp>
        <p:sp>
          <p:nvSpPr>
            <p:cNvPr id="47" name="Rectangle 46">
              <a:extLst>
                <a:ext uri="{FF2B5EF4-FFF2-40B4-BE49-F238E27FC236}">
                  <a16:creationId xmlns:a16="http://schemas.microsoft.com/office/drawing/2014/main" id="{C351CFC0-0EB7-47E4-A3E9-5604B4A5D0E9}"/>
                </a:ext>
              </a:extLst>
            </p:cNvPr>
            <p:cNvSpPr/>
            <p:nvPr/>
          </p:nvSpPr>
          <p:spPr>
            <a:xfrm>
              <a:off x="2937206" y="3014708"/>
              <a:ext cx="1857240" cy="369332"/>
            </a:xfrm>
            <a:prstGeom prst="rect">
              <a:avLst/>
            </a:prstGeom>
          </p:spPr>
          <p:txBody>
            <a:bodyPr wrap="none">
              <a:spAutoFit/>
            </a:bodyPr>
            <a:lstStyle/>
            <a:p>
              <a:r>
                <a:rPr lang="en-GB" b="1" dirty="0">
                  <a:solidFill>
                    <a:srgbClr val="FFC000"/>
                  </a:solidFill>
                  <a:sym typeface="Wingdings" panose="05000000000000000000" pitchFamily="2" charset="2"/>
                </a:rPr>
                <a:t> Data Exchange</a:t>
              </a:r>
              <a:endParaRPr lang="fr-FR" dirty="0">
                <a:solidFill>
                  <a:srgbClr val="FFC000"/>
                </a:solidFill>
              </a:endParaRPr>
            </a:p>
          </p:txBody>
        </p:sp>
      </p:grpSp>
      <p:sp>
        <p:nvSpPr>
          <p:cNvPr id="48" name="Rectangle 47">
            <a:extLst>
              <a:ext uri="{FF2B5EF4-FFF2-40B4-BE49-F238E27FC236}">
                <a16:creationId xmlns:a16="http://schemas.microsoft.com/office/drawing/2014/main" id="{1BB18DAB-3C6A-44FF-B77C-20E4228C6566}"/>
              </a:ext>
            </a:extLst>
          </p:cNvPr>
          <p:cNvSpPr/>
          <p:nvPr/>
        </p:nvSpPr>
        <p:spPr>
          <a:xfrm>
            <a:off x="7970136" y="6285393"/>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31976D6-446D-477C-BB89-BBA8E112D5DD}"/>
              </a:ext>
            </a:extLst>
          </p:cNvPr>
          <p:cNvPicPr>
            <a:picLocks noChangeAspect="1"/>
          </p:cNvPicPr>
          <p:nvPr/>
        </p:nvPicPr>
        <p:blipFill>
          <a:blip r:embed="rId10"/>
          <a:stretch>
            <a:fillRect/>
          </a:stretch>
        </p:blipFill>
        <p:spPr>
          <a:xfrm>
            <a:off x="6164384" y="2393396"/>
            <a:ext cx="2354271" cy="1060214"/>
          </a:xfrm>
          <a:prstGeom prst="rect">
            <a:avLst/>
          </a:prstGeom>
        </p:spPr>
      </p:pic>
      <p:pic>
        <p:nvPicPr>
          <p:cNvPr id="49" name="Image 48">
            <a:extLst>
              <a:ext uri="{FF2B5EF4-FFF2-40B4-BE49-F238E27FC236}">
                <a16:creationId xmlns:a16="http://schemas.microsoft.com/office/drawing/2014/main" id="{B9D928E6-AF3D-423C-ACFD-E013E322215E}"/>
              </a:ext>
            </a:extLst>
          </p:cNvPr>
          <p:cNvPicPr>
            <a:picLocks noChangeAspect="1"/>
          </p:cNvPicPr>
          <p:nvPr/>
        </p:nvPicPr>
        <p:blipFill rotWithShape="1">
          <a:blip r:embed="rId11">
            <a:extLst>
              <a:ext uri="{28A0092B-C50C-407E-A947-70E740481C1C}">
                <a14:useLocalDpi xmlns:a14="http://schemas.microsoft.com/office/drawing/2010/main" val="0"/>
              </a:ext>
            </a:extLst>
          </a:blip>
          <a:srcRect t="9581" b="15000"/>
          <a:stretch/>
        </p:blipFill>
        <p:spPr>
          <a:xfrm>
            <a:off x="6371922" y="3014015"/>
            <a:ext cx="2319569" cy="1093362"/>
          </a:xfrm>
          <a:prstGeom prst="rect">
            <a:avLst/>
          </a:prstGeom>
        </p:spPr>
      </p:pic>
      <p:sp>
        <p:nvSpPr>
          <p:cNvPr id="53" name="Espace réservé du texte 3">
            <a:extLst>
              <a:ext uri="{FF2B5EF4-FFF2-40B4-BE49-F238E27FC236}">
                <a16:creationId xmlns:a16="http://schemas.microsoft.com/office/drawing/2014/main" id="{816365B6-A6F9-4763-9BB8-D2D59C8D4DB7}"/>
              </a:ext>
            </a:extLst>
          </p:cNvPr>
          <p:cNvSpPr>
            <a:spLocks noGrp="1"/>
          </p:cNvSpPr>
          <p:nvPr>
            <p:ph type="body" sz="quarter" idx="10"/>
          </p:nvPr>
        </p:nvSpPr>
        <p:spPr>
          <a:xfrm>
            <a:off x="122010" y="184751"/>
            <a:ext cx="9047034" cy="452550"/>
          </a:xfrm>
        </p:spPr>
        <p:txBody>
          <a:bodyPr/>
          <a:lstStyle/>
          <a:p>
            <a:pPr algn="ctr" defTabSz="685800"/>
            <a:r>
              <a:rPr lang="fr-FR" dirty="0">
                <a:solidFill>
                  <a:prstClr val="black"/>
                </a:solidFill>
              </a:rPr>
              <a:t>COMPLETE GROUND SERVICE FOR DATA</a:t>
            </a:r>
          </a:p>
          <a:p>
            <a:pPr algn="ctr" defTabSz="685800"/>
            <a:r>
              <a:rPr lang="fr-FR" dirty="0">
                <a:solidFill>
                  <a:prstClr val="black"/>
                </a:solidFill>
              </a:rPr>
              <a:t>DCS WABTEC &amp; SOFTWARE</a:t>
            </a:r>
          </a:p>
          <a:p>
            <a:endParaRPr lang="en-GB" spc="-150" dirty="0"/>
          </a:p>
        </p:txBody>
      </p:sp>
      <p:sp>
        <p:nvSpPr>
          <p:cNvPr id="54" name="Rectangle 53">
            <a:extLst>
              <a:ext uri="{FF2B5EF4-FFF2-40B4-BE49-F238E27FC236}">
                <a16:creationId xmlns:a16="http://schemas.microsoft.com/office/drawing/2014/main" id="{67AC23E0-0212-4AB3-9EF6-73C0C546BBDE}"/>
              </a:ext>
            </a:extLst>
          </p:cNvPr>
          <p:cNvSpPr/>
          <p:nvPr/>
        </p:nvSpPr>
        <p:spPr>
          <a:xfrm>
            <a:off x="3053902" y="2958060"/>
            <a:ext cx="2673617" cy="369332"/>
          </a:xfrm>
          <a:prstGeom prst="rect">
            <a:avLst/>
          </a:prstGeom>
        </p:spPr>
        <p:txBody>
          <a:bodyPr wrap="none">
            <a:spAutoFit/>
          </a:bodyPr>
          <a:lstStyle/>
          <a:p>
            <a:r>
              <a:rPr lang="en-GB" b="1" dirty="0">
                <a:solidFill>
                  <a:srgbClr val="002060"/>
                </a:solidFill>
                <a:sym typeface="Wingdings" panose="05000000000000000000" pitchFamily="2" charset="2"/>
              </a:rPr>
              <a:t> Diagnostic data UIC559</a:t>
            </a:r>
            <a:endParaRPr lang="fr-FR" dirty="0">
              <a:solidFill>
                <a:srgbClr val="002060"/>
              </a:solidFill>
            </a:endParaRPr>
          </a:p>
        </p:txBody>
      </p:sp>
      <p:grpSp>
        <p:nvGrpSpPr>
          <p:cNvPr id="8" name="Groupe 7">
            <a:extLst>
              <a:ext uri="{FF2B5EF4-FFF2-40B4-BE49-F238E27FC236}">
                <a16:creationId xmlns:a16="http://schemas.microsoft.com/office/drawing/2014/main" id="{FB950625-0420-49EF-8318-AE2B5FC3410C}"/>
              </a:ext>
            </a:extLst>
          </p:cNvPr>
          <p:cNvGrpSpPr/>
          <p:nvPr/>
        </p:nvGrpSpPr>
        <p:grpSpPr>
          <a:xfrm>
            <a:off x="4544786" y="3950499"/>
            <a:ext cx="2051520" cy="883582"/>
            <a:chOff x="4424612" y="3447900"/>
            <a:chExt cx="2051520" cy="883582"/>
          </a:xfrm>
        </p:grpSpPr>
        <p:grpSp>
          <p:nvGrpSpPr>
            <p:cNvPr id="35" name="Groupe 34">
              <a:extLst>
                <a:ext uri="{FF2B5EF4-FFF2-40B4-BE49-F238E27FC236}">
                  <a16:creationId xmlns:a16="http://schemas.microsoft.com/office/drawing/2014/main" id="{944B6939-D40B-4936-83D4-B0ED42E14200}"/>
                </a:ext>
              </a:extLst>
            </p:cNvPr>
            <p:cNvGrpSpPr/>
            <p:nvPr/>
          </p:nvGrpSpPr>
          <p:grpSpPr>
            <a:xfrm>
              <a:off x="5462668" y="3447900"/>
              <a:ext cx="1013464" cy="883582"/>
              <a:chOff x="7161269" y="3001132"/>
              <a:chExt cx="792088" cy="690577"/>
            </a:xfrm>
          </p:grpSpPr>
          <p:pic>
            <p:nvPicPr>
              <p:cNvPr id="38" name="Picture 18" descr="C:\Marketing\IRP\Presentation\Clients\pc.png">
                <a:extLst>
                  <a:ext uri="{FF2B5EF4-FFF2-40B4-BE49-F238E27FC236}">
                    <a16:creationId xmlns:a16="http://schemas.microsoft.com/office/drawing/2014/main" id="{8BCB2A96-875B-4BB1-839F-5D6F6A2E57F6}"/>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61269" y="3001132"/>
                <a:ext cx="792088" cy="690577"/>
              </a:xfrm>
              <a:prstGeom prst="rect">
                <a:avLst/>
              </a:prstGeom>
              <a:noFill/>
              <a:ln>
                <a:noFill/>
              </a:ln>
            </p:spPr>
          </p:pic>
          <p:pic>
            <p:nvPicPr>
              <p:cNvPr id="37" name="Picture 7">
                <a:extLst>
                  <a:ext uri="{FF2B5EF4-FFF2-40B4-BE49-F238E27FC236}">
                    <a16:creationId xmlns:a16="http://schemas.microsoft.com/office/drawing/2014/main" id="{45AEF4FF-4036-4176-B236-38CDA7575179}"/>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298587" y="3125750"/>
                <a:ext cx="512418" cy="27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2" name="Flèche : bas 41">
              <a:extLst>
                <a:ext uri="{FF2B5EF4-FFF2-40B4-BE49-F238E27FC236}">
                  <a16:creationId xmlns:a16="http://schemas.microsoft.com/office/drawing/2014/main" id="{0A0FAF50-09E7-48E7-A64E-DBEC606B9B1B}"/>
                </a:ext>
              </a:extLst>
            </p:cNvPr>
            <p:cNvSpPr/>
            <p:nvPr/>
          </p:nvSpPr>
          <p:spPr>
            <a:xfrm rot="14777362">
              <a:off x="4733893" y="3591460"/>
              <a:ext cx="393036" cy="1011597"/>
            </a:xfrm>
            <a:prstGeom prst="downArrow">
              <a:avLst>
                <a:gd name="adj1" fmla="val 50000"/>
                <a:gd name="adj2" fmla="val 6248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6" name="Rectangle 55">
            <a:extLst>
              <a:ext uri="{FF2B5EF4-FFF2-40B4-BE49-F238E27FC236}">
                <a16:creationId xmlns:a16="http://schemas.microsoft.com/office/drawing/2014/main" id="{D2CCDB0F-8733-4FE4-8A35-25AE7D6C186E}"/>
              </a:ext>
            </a:extLst>
          </p:cNvPr>
          <p:cNvSpPr/>
          <p:nvPr/>
        </p:nvSpPr>
        <p:spPr>
          <a:xfrm>
            <a:off x="631588" y="6725092"/>
            <a:ext cx="8639944" cy="169277"/>
          </a:xfrm>
          <a:prstGeom prst="rect">
            <a:avLst/>
          </a:prstGeom>
        </p:spPr>
        <p:txBody>
          <a:bodyPr wrap="square">
            <a:spAutoFit/>
          </a:bodyPr>
          <a:lstStyle/>
          <a:p>
            <a:r>
              <a:rPr lang="en-GB" sz="500" dirty="0"/>
              <a:t>THIS DOCUMENT AND ANY INFORMATION OR DESCRIPTIVE MATTER SET OUT HEREIN ARE THE CONFIDENTIAL AND COPYRIGHT PROPERTY OF WATEC AND SHALL NOT BE DISCLOSED, LOANED OR USED FOR MANUFACTURING, TENDERING OR ANY OTHER PURPOSE WITHOUT OUR WRITTEN PERMISSION</a:t>
            </a:r>
            <a:endParaRPr lang="fr-FR" sz="500" dirty="0"/>
          </a:p>
        </p:txBody>
      </p:sp>
      <p:pic>
        <p:nvPicPr>
          <p:cNvPr id="15" name="Image 14">
            <a:extLst>
              <a:ext uri="{FF2B5EF4-FFF2-40B4-BE49-F238E27FC236}">
                <a16:creationId xmlns:a16="http://schemas.microsoft.com/office/drawing/2014/main" id="{488D9502-B532-406A-9CF5-E4D41E3BD7B9}"/>
              </a:ext>
            </a:extLst>
          </p:cNvPr>
          <p:cNvPicPr>
            <a:picLocks noChangeAspect="1"/>
          </p:cNvPicPr>
          <p:nvPr/>
        </p:nvPicPr>
        <p:blipFill>
          <a:blip r:embed="rId14"/>
          <a:stretch>
            <a:fillRect/>
          </a:stretch>
        </p:blipFill>
        <p:spPr>
          <a:xfrm>
            <a:off x="6697634" y="3717260"/>
            <a:ext cx="2260989" cy="1106083"/>
          </a:xfrm>
          <a:prstGeom prst="rect">
            <a:avLst/>
          </a:prstGeom>
        </p:spPr>
      </p:pic>
      <p:pic>
        <p:nvPicPr>
          <p:cNvPr id="10" name="Image 9">
            <a:extLst>
              <a:ext uri="{FF2B5EF4-FFF2-40B4-BE49-F238E27FC236}">
                <a16:creationId xmlns:a16="http://schemas.microsoft.com/office/drawing/2014/main" id="{FDAD3E7E-2E62-4253-A8F8-4B7A85255494}"/>
              </a:ext>
            </a:extLst>
          </p:cNvPr>
          <p:cNvPicPr>
            <a:picLocks noChangeAspect="1"/>
          </p:cNvPicPr>
          <p:nvPr/>
        </p:nvPicPr>
        <p:blipFill>
          <a:blip r:embed="rId15"/>
          <a:stretch>
            <a:fillRect/>
          </a:stretch>
        </p:blipFill>
        <p:spPr>
          <a:xfrm>
            <a:off x="6788154" y="4506503"/>
            <a:ext cx="2334894" cy="1129718"/>
          </a:xfrm>
          <a:prstGeom prst="rect">
            <a:avLst/>
          </a:prstGeom>
        </p:spPr>
      </p:pic>
    </p:spTree>
    <p:extLst>
      <p:ext uri="{BB962C8B-B14F-4D97-AF65-F5344CB8AC3E}">
        <p14:creationId xmlns:p14="http://schemas.microsoft.com/office/powerpoint/2010/main" val="31022688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2000"/>
                            </p:stCondLst>
                            <p:childTnLst>
                              <p:par>
                                <p:cTn id="9" presetID="1"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4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4000"/>
                                        <p:tgtEl>
                                          <p:spTgt spid="9"/>
                                        </p:tgtEl>
                                      </p:cBhvr>
                                    </p:animEffect>
                                  </p:childTnLst>
                                </p:cTn>
                              </p:par>
                            </p:childTnLst>
                          </p:cTn>
                        </p:par>
                        <p:par>
                          <p:cTn id="17" fill="hold">
                            <p:stCondLst>
                              <p:cond delay="80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4000"/>
                                        <p:tgtEl>
                                          <p:spTgt spid="49"/>
                                        </p:tgtEl>
                                      </p:cBhvr>
                                    </p:animEffect>
                                  </p:childTnLst>
                                </p:cTn>
                              </p:par>
                            </p:childTnLst>
                          </p:cTn>
                        </p:par>
                        <p:par>
                          <p:cTn id="23" fill="hold">
                            <p:stCondLst>
                              <p:cond delay="12000"/>
                            </p:stCondLst>
                            <p:childTnLst>
                              <p:par>
                                <p:cTn id="24" presetID="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4000"/>
                                        <p:tgtEl>
                                          <p:spTgt spid="15"/>
                                        </p:tgtEl>
                                      </p:cBhvr>
                                    </p:animEffect>
                                  </p:childTnLst>
                                </p:cTn>
                              </p:par>
                            </p:childTnLst>
                          </p:cTn>
                        </p:par>
                        <p:par>
                          <p:cTn id="29" fill="hold">
                            <p:stCondLst>
                              <p:cond delay="16000"/>
                            </p:stCondLst>
                            <p:childTnLst>
                              <p:par>
                                <p:cTn id="30" presetID="1"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16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4000"/>
                                        <p:tgtEl>
                                          <p:spTgt spid="10"/>
                                        </p:tgtEl>
                                      </p:cBhvr>
                                    </p:animEffect>
                                  </p:childTnLst>
                                </p:cTn>
                              </p:par>
                            </p:childTnLst>
                          </p:cTn>
                        </p:par>
                        <p:par>
                          <p:cTn id="36" fill="hold">
                            <p:stCondLst>
                              <p:cond delay="20000"/>
                            </p:stCondLst>
                            <p:childTnLst>
                              <p:par>
                                <p:cTn id="37" presetID="1" presetClass="entr" presetSubtype="0" fill="hold" nodeType="afterEffect">
                                  <p:stCondLst>
                                    <p:cond delay="100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210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4000"/>
                                        <p:tgtEl>
                                          <p:spTgt spid="12"/>
                                        </p:tgtEl>
                                      </p:cBhvr>
                                    </p:animEffect>
                                  </p:childTnLst>
                                </p:cTn>
                              </p:par>
                            </p:childTnLst>
                          </p:cTn>
                        </p:par>
                        <p:par>
                          <p:cTn id="43" fill="hold">
                            <p:stCondLst>
                              <p:cond delay="25000"/>
                            </p:stCondLst>
                            <p:childTnLst>
                              <p:par>
                                <p:cTn id="44" presetID="1"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8"/>
                                        </p:tgtEl>
                                        <p:attrNameLst>
                                          <p:attrName>style.visibility</p:attrName>
                                        </p:attrNameLst>
                                      </p:cBhvr>
                                      <p:to>
                                        <p:strVal val="visible"/>
                                      </p:to>
                                    </p:set>
                                  </p:childTnLst>
                                </p:cTn>
                              </p:par>
                            </p:childTnLst>
                          </p:cTn>
                        </p:par>
                        <p:par>
                          <p:cTn id="46" fill="hold">
                            <p:stCondLst>
                              <p:cond delay="25000"/>
                            </p:stCondLst>
                            <p:childTnLst>
                              <p:par>
                                <p:cTn id="47" presetID="1" presetClass="entr" presetSubtype="0" fill="hold" grpId="0" nodeType="afterEffect" nodePh="1">
                                  <p:stCondLst>
                                    <p:cond delay="3000"/>
                                  </p:stCondLst>
                                  <p:endCondLst>
                                    <p:cond evt="begin" delay="0">
                                      <p:tn val="47"/>
                                    </p:cond>
                                  </p:end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8" grpId="0" animBg="1"/>
      <p:bldP spid="41" grpId="0"/>
      <p:bldP spid="48"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 91">
            <a:extLst>
              <a:ext uri="{FF2B5EF4-FFF2-40B4-BE49-F238E27FC236}">
                <a16:creationId xmlns:a16="http://schemas.microsoft.com/office/drawing/2014/main" id="{7B4DC3A6-04F4-429D-9D93-E2DBC92D4A73}"/>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22848" b="7079"/>
          <a:stretch/>
        </p:blipFill>
        <p:spPr>
          <a:xfrm>
            <a:off x="2121269" y="2739434"/>
            <a:ext cx="6060494" cy="2329187"/>
          </a:xfrm>
          <a:prstGeom prst="rect">
            <a:avLst/>
          </a:prstGeom>
        </p:spPr>
      </p:pic>
      <p:cxnSp>
        <p:nvCxnSpPr>
          <p:cNvPr id="46" name="AutoShape 1182">
            <a:extLst>
              <a:ext uri="{FF2B5EF4-FFF2-40B4-BE49-F238E27FC236}">
                <a16:creationId xmlns:a16="http://schemas.microsoft.com/office/drawing/2014/main" id="{F5DF37DF-2345-4A0B-86FB-08F6A87EC6FB}"/>
              </a:ext>
            </a:extLst>
          </p:cNvPr>
          <p:cNvCxnSpPr>
            <a:cxnSpLocks noChangeShapeType="1"/>
          </p:cNvCxnSpPr>
          <p:nvPr/>
        </p:nvCxnSpPr>
        <p:spPr bwMode="auto">
          <a:xfrm>
            <a:off x="6596306" y="3404626"/>
            <a:ext cx="4445" cy="1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Rectangle 3">
            <a:extLst>
              <a:ext uri="{FF2B5EF4-FFF2-40B4-BE49-F238E27FC236}">
                <a16:creationId xmlns:a16="http://schemas.microsoft.com/office/drawing/2014/main" id="{7A5DC164-6F81-4E7A-AC0D-3ECC6F8FDA1F}"/>
              </a:ext>
            </a:extLst>
          </p:cNvPr>
          <p:cNvSpPr/>
          <p:nvPr/>
        </p:nvSpPr>
        <p:spPr>
          <a:xfrm>
            <a:off x="7788518" y="4972919"/>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Rectangle 47">
            <a:extLst>
              <a:ext uri="{FF2B5EF4-FFF2-40B4-BE49-F238E27FC236}">
                <a16:creationId xmlns:a16="http://schemas.microsoft.com/office/drawing/2014/main" id="{1BB18DAB-3C6A-44FF-B77C-20E4228C6566}"/>
              </a:ext>
            </a:extLst>
          </p:cNvPr>
          <p:cNvSpPr/>
          <p:nvPr/>
        </p:nvSpPr>
        <p:spPr>
          <a:xfrm>
            <a:off x="7970136" y="6285393"/>
            <a:ext cx="927034" cy="3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Espace réservé du texte 3">
            <a:extLst>
              <a:ext uri="{FF2B5EF4-FFF2-40B4-BE49-F238E27FC236}">
                <a16:creationId xmlns:a16="http://schemas.microsoft.com/office/drawing/2014/main" id="{816365B6-A6F9-4763-9BB8-D2D59C8D4DB7}"/>
              </a:ext>
            </a:extLst>
          </p:cNvPr>
          <p:cNvSpPr>
            <a:spLocks noGrp="1"/>
          </p:cNvSpPr>
          <p:nvPr>
            <p:ph type="body" sz="quarter" idx="10"/>
          </p:nvPr>
        </p:nvSpPr>
        <p:spPr>
          <a:xfrm>
            <a:off x="136758" y="184751"/>
            <a:ext cx="9047034" cy="452550"/>
          </a:xfrm>
        </p:spPr>
        <p:txBody>
          <a:bodyPr/>
          <a:lstStyle/>
          <a:p>
            <a:pPr algn="ctr"/>
            <a:r>
              <a:rPr lang="fr-FR" dirty="0"/>
              <a:t>WABTEC </a:t>
            </a:r>
            <a:r>
              <a:rPr lang="en-US" dirty="0"/>
              <a:t>Digital Transport Intelligence </a:t>
            </a:r>
          </a:p>
          <a:p>
            <a:pPr algn="ctr"/>
            <a:r>
              <a:rPr lang="fr-FR" dirty="0"/>
              <a:t>GLOBAL DATA SERVICE</a:t>
            </a:r>
          </a:p>
          <a:p>
            <a:endParaRPr lang="en-GB" spc="-150" dirty="0"/>
          </a:p>
        </p:txBody>
      </p:sp>
      <p:sp>
        <p:nvSpPr>
          <p:cNvPr id="36" name="Rectangle 35">
            <a:extLst>
              <a:ext uri="{FF2B5EF4-FFF2-40B4-BE49-F238E27FC236}">
                <a16:creationId xmlns:a16="http://schemas.microsoft.com/office/drawing/2014/main" id="{C5304C2C-3E46-4EE6-AA8A-E716DBDB53E9}"/>
              </a:ext>
            </a:extLst>
          </p:cNvPr>
          <p:cNvSpPr/>
          <p:nvPr/>
        </p:nvSpPr>
        <p:spPr>
          <a:xfrm>
            <a:off x="631588" y="6725092"/>
            <a:ext cx="8639944" cy="169277"/>
          </a:xfrm>
          <a:prstGeom prst="rect">
            <a:avLst/>
          </a:prstGeom>
        </p:spPr>
        <p:txBody>
          <a:bodyPr wrap="square">
            <a:spAutoFit/>
          </a:bodyPr>
          <a:lstStyle/>
          <a:p>
            <a:r>
              <a:rPr lang="en-GB" sz="500" dirty="0"/>
              <a:t>THIS DOCUMENT AND ANY INFORMATION OR DESCRIPTIVE MATTER SET OUT HEREIN ARE THE CONFIDENTIAL AND COPYRIGHT PROPERTY OF WATEC AND SHALL NOT BE DISCLOSED, LOANED OR USED FOR MANUFACTURING, TENDERING OR ANY OTHER PURPOSE WITHOUT OUR WRITTEN PERMISSION</a:t>
            </a:r>
            <a:endParaRPr lang="fr-FR" sz="500" dirty="0"/>
          </a:p>
        </p:txBody>
      </p:sp>
      <p:sp>
        <p:nvSpPr>
          <p:cNvPr id="67" name="TextBox 102">
            <a:extLst>
              <a:ext uri="{FF2B5EF4-FFF2-40B4-BE49-F238E27FC236}">
                <a16:creationId xmlns:a16="http://schemas.microsoft.com/office/drawing/2014/main" id="{E576060C-EF71-431E-8DB1-BC03DCC8A879}"/>
              </a:ext>
            </a:extLst>
          </p:cNvPr>
          <p:cNvSpPr txBox="1"/>
          <p:nvPr/>
        </p:nvSpPr>
        <p:spPr>
          <a:xfrm>
            <a:off x="5126859" y="7373236"/>
            <a:ext cx="2070808" cy="215444"/>
          </a:xfrm>
          <a:prstGeom prst="rect">
            <a:avLst/>
          </a:prstGeom>
          <a:noFill/>
        </p:spPr>
        <p:txBody>
          <a:bodyPr wrap="square" lIns="0" tIns="0" rIns="0" bIns="0" rtlCol="0">
            <a:spAutoFit/>
          </a:bodyPr>
          <a:lstStyle/>
          <a:p>
            <a:pPr algn="ctr" defTabSz="914400" fontAlgn="auto">
              <a:spcBef>
                <a:spcPts val="0"/>
              </a:spcBef>
              <a:spcAft>
                <a:spcPts val="0"/>
              </a:spcAft>
            </a:pPr>
            <a:r>
              <a:rPr lang="en-US" sz="1400" b="1" dirty="0">
                <a:solidFill>
                  <a:srgbClr val="63666A"/>
                </a:solidFill>
                <a:latin typeface="GE Inspira Sans"/>
                <a:ea typeface="+mn-ea"/>
                <a:cs typeface="+mn-cs"/>
              </a:rPr>
              <a:t>Network Optimization</a:t>
            </a:r>
          </a:p>
        </p:txBody>
      </p:sp>
      <p:sp>
        <p:nvSpPr>
          <p:cNvPr id="71" name="Rectangle 70">
            <a:extLst>
              <a:ext uri="{FF2B5EF4-FFF2-40B4-BE49-F238E27FC236}">
                <a16:creationId xmlns:a16="http://schemas.microsoft.com/office/drawing/2014/main" id="{14C7C882-F82D-4934-ADEB-8664EDDB64F6}"/>
              </a:ext>
            </a:extLst>
          </p:cNvPr>
          <p:cNvSpPr/>
          <p:nvPr/>
        </p:nvSpPr>
        <p:spPr>
          <a:xfrm>
            <a:off x="4961439" y="8129927"/>
            <a:ext cx="2401648" cy="706347"/>
          </a:xfrm>
          <a:prstGeom prst="rect">
            <a:avLst/>
          </a:prstGeom>
        </p:spPr>
        <p:txBody>
          <a:bodyPr wrap="square" anchor="t" anchorCtr="0">
            <a:spAutoFit/>
          </a:bodyPr>
          <a:lstStyle/>
          <a:p>
            <a:pPr algn="ctr" defTabSz="914400" fontAlgn="auto">
              <a:lnSpc>
                <a:spcPct val="95000"/>
              </a:lnSpc>
              <a:spcBef>
                <a:spcPts val="0"/>
              </a:spcBef>
              <a:spcAft>
                <a:spcPts val="0"/>
              </a:spcAft>
              <a:defRPr/>
            </a:pPr>
            <a:r>
              <a:rPr lang="en-US" sz="1400" i="1" kern="0" dirty="0">
                <a:solidFill>
                  <a:srgbClr val="63666A"/>
                </a:solidFill>
                <a:latin typeface="GE Inspira Sans"/>
                <a:ea typeface="+mn-ea"/>
                <a:cs typeface="+mn-cs"/>
              </a:rPr>
              <a:t>Real-time network planning and optimization of mainline, yards, terminals</a:t>
            </a:r>
          </a:p>
        </p:txBody>
      </p:sp>
      <p:sp>
        <p:nvSpPr>
          <p:cNvPr id="73" name="ZoneTexte 72">
            <a:extLst>
              <a:ext uri="{FF2B5EF4-FFF2-40B4-BE49-F238E27FC236}">
                <a16:creationId xmlns:a16="http://schemas.microsoft.com/office/drawing/2014/main" id="{82B3B4C9-0AF3-42BF-AA88-BC79F564ED03}"/>
              </a:ext>
            </a:extLst>
          </p:cNvPr>
          <p:cNvSpPr txBox="1"/>
          <p:nvPr/>
        </p:nvSpPr>
        <p:spPr>
          <a:xfrm>
            <a:off x="2748940" y="1580903"/>
            <a:ext cx="4722584" cy="1200329"/>
          </a:xfrm>
          <a:prstGeom prst="rect">
            <a:avLst/>
          </a:prstGeom>
          <a:noFill/>
        </p:spPr>
        <p:txBody>
          <a:bodyPr wrap="square" rtlCol="0">
            <a:spAutoFit/>
          </a:bodyPr>
          <a:lstStyle/>
          <a:p>
            <a:pPr marL="285750" indent="-285750">
              <a:buFont typeface="Wingdings" panose="05000000000000000000" pitchFamily="2" charset="2"/>
              <a:buChar char="ü"/>
            </a:pPr>
            <a:r>
              <a:rPr lang="en-GB" b="1" dirty="0"/>
              <a:t>Transport INTELLIGENCE</a:t>
            </a:r>
          </a:p>
          <a:p>
            <a:pPr marL="285750" indent="-285750">
              <a:buFont typeface="Wingdings" panose="05000000000000000000" pitchFamily="2" charset="2"/>
              <a:buChar char="ü"/>
            </a:pPr>
            <a:r>
              <a:rPr lang="en-GB" b="1" dirty="0"/>
              <a:t>Train PERFORMANCE &amp; EFFICIENCY</a:t>
            </a:r>
          </a:p>
          <a:p>
            <a:pPr marL="285750" indent="-285750">
              <a:buFont typeface="Wingdings" panose="05000000000000000000" pitchFamily="2" charset="2"/>
              <a:buChar char="ü"/>
            </a:pPr>
            <a:r>
              <a:rPr lang="en-GB" b="1" dirty="0"/>
              <a:t>Network OPTIMIZATION</a:t>
            </a:r>
          </a:p>
          <a:p>
            <a:pPr marL="285750" indent="-285750">
              <a:buFont typeface="Wingdings" panose="05000000000000000000" pitchFamily="2" charset="2"/>
              <a:buChar char="ü"/>
            </a:pPr>
            <a:r>
              <a:rPr lang="en-GB" b="1" dirty="0"/>
              <a:t>Risk ANALYSIS</a:t>
            </a:r>
          </a:p>
        </p:txBody>
      </p:sp>
      <p:sp>
        <p:nvSpPr>
          <p:cNvPr id="74" name="Rectangle 73">
            <a:extLst>
              <a:ext uri="{FF2B5EF4-FFF2-40B4-BE49-F238E27FC236}">
                <a16:creationId xmlns:a16="http://schemas.microsoft.com/office/drawing/2014/main" id="{209A23CA-836E-4B06-AC34-FDCC683A507D}"/>
              </a:ext>
            </a:extLst>
          </p:cNvPr>
          <p:cNvSpPr/>
          <p:nvPr/>
        </p:nvSpPr>
        <p:spPr>
          <a:xfrm>
            <a:off x="2722740" y="2788072"/>
            <a:ext cx="3561488" cy="369332"/>
          </a:xfrm>
          <a:prstGeom prst="rect">
            <a:avLst/>
          </a:prstGeom>
        </p:spPr>
        <p:txBody>
          <a:bodyPr wrap="none">
            <a:spAutoFit/>
          </a:bodyPr>
          <a:lstStyle/>
          <a:p>
            <a:r>
              <a:rPr lang="en-GB" b="1" dirty="0">
                <a:solidFill>
                  <a:srgbClr val="FF0000"/>
                </a:solidFill>
                <a:sym typeface="Wingdings" panose="05000000000000000000" pitchFamily="2" charset="2"/>
              </a:rPr>
              <a:t> Edge communication device, IOT</a:t>
            </a:r>
            <a:endParaRPr lang="en-GB" b="1" dirty="0">
              <a:solidFill>
                <a:srgbClr val="FF0000"/>
              </a:solidFill>
            </a:endParaRPr>
          </a:p>
        </p:txBody>
      </p:sp>
      <p:sp>
        <p:nvSpPr>
          <p:cNvPr id="75" name="Rectangle 74">
            <a:extLst>
              <a:ext uri="{FF2B5EF4-FFF2-40B4-BE49-F238E27FC236}">
                <a16:creationId xmlns:a16="http://schemas.microsoft.com/office/drawing/2014/main" id="{D68AB3F2-959F-46E2-8020-3AA620C811A6}"/>
              </a:ext>
            </a:extLst>
          </p:cNvPr>
          <p:cNvSpPr/>
          <p:nvPr/>
        </p:nvSpPr>
        <p:spPr>
          <a:xfrm>
            <a:off x="2715422" y="3075483"/>
            <a:ext cx="3465116" cy="369332"/>
          </a:xfrm>
          <a:prstGeom prst="rect">
            <a:avLst/>
          </a:prstGeom>
        </p:spPr>
        <p:txBody>
          <a:bodyPr wrap="none">
            <a:spAutoFit/>
          </a:bodyPr>
          <a:lstStyle/>
          <a:p>
            <a:r>
              <a:rPr lang="en-GB" b="1" dirty="0">
                <a:solidFill>
                  <a:srgbClr val="00B050"/>
                </a:solidFill>
                <a:sym typeface="Wingdings" panose="05000000000000000000" pitchFamily="2" charset="2"/>
              </a:rPr>
              <a:t> </a:t>
            </a:r>
            <a:r>
              <a:rPr lang="en-GB" b="1" dirty="0" err="1">
                <a:solidFill>
                  <a:srgbClr val="00B050"/>
                </a:solidFill>
                <a:sym typeface="Wingdings" panose="05000000000000000000" pitchFamily="2" charset="2"/>
              </a:rPr>
              <a:t>EdgeLINC</a:t>
            </a:r>
            <a:r>
              <a:rPr lang="en-GB" b="1" baseline="30000" dirty="0" err="1">
                <a:solidFill>
                  <a:srgbClr val="00B050"/>
                </a:solidFill>
                <a:sym typeface="Wingdings" panose="05000000000000000000" pitchFamily="2" charset="2"/>
              </a:rPr>
              <a:t>TM</a:t>
            </a:r>
            <a:r>
              <a:rPr lang="en-GB" b="1" dirty="0">
                <a:solidFill>
                  <a:srgbClr val="00B050"/>
                </a:solidFill>
                <a:sym typeface="Wingdings" panose="05000000000000000000" pitchFamily="2" charset="2"/>
              </a:rPr>
              <a:t> data management</a:t>
            </a:r>
            <a:endParaRPr lang="fr-FR" dirty="0">
              <a:solidFill>
                <a:srgbClr val="00B050"/>
              </a:solidFill>
            </a:endParaRPr>
          </a:p>
        </p:txBody>
      </p:sp>
      <p:sp>
        <p:nvSpPr>
          <p:cNvPr id="76" name="Rectangle 75">
            <a:extLst>
              <a:ext uri="{FF2B5EF4-FFF2-40B4-BE49-F238E27FC236}">
                <a16:creationId xmlns:a16="http://schemas.microsoft.com/office/drawing/2014/main" id="{0119E527-3443-4D9E-AD7B-E2357A4906B6}"/>
              </a:ext>
            </a:extLst>
          </p:cNvPr>
          <p:cNvSpPr/>
          <p:nvPr/>
        </p:nvSpPr>
        <p:spPr>
          <a:xfrm>
            <a:off x="2716588" y="3642191"/>
            <a:ext cx="4210383" cy="923330"/>
          </a:xfrm>
          <a:prstGeom prst="rect">
            <a:avLst/>
          </a:prstGeom>
        </p:spPr>
        <p:txBody>
          <a:bodyPr wrap="none">
            <a:spAutoFit/>
          </a:bodyPr>
          <a:lstStyle/>
          <a:p>
            <a:pPr marL="285750" indent="-285750">
              <a:buFont typeface="Wingdings" panose="05000000000000000000" pitchFamily="2" charset="2"/>
              <a:buChar char="à"/>
            </a:pPr>
            <a:r>
              <a:rPr lang="en-GB" b="1" dirty="0">
                <a:solidFill>
                  <a:srgbClr val="002060"/>
                </a:solidFill>
                <a:sym typeface="Wingdings" panose="05000000000000000000" pitchFamily="2" charset="2"/>
              </a:rPr>
              <a:t>Driver Advisory System – </a:t>
            </a:r>
            <a:r>
              <a:rPr lang="en-GB" b="1" dirty="0" err="1">
                <a:solidFill>
                  <a:srgbClr val="002060"/>
                </a:solidFill>
                <a:sym typeface="Wingdings" panose="05000000000000000000" pitchFamily="2" charset="2"/>
              </a:rPr>
              <a:t>TripOptimizer</a:t>
            </a:r>
            <a:endParaRPr lang="en-GB" b="1" dirty="0">
              <a:solidFill>
                <a:srgbClr val="002060"/>
              </a:solidFill>
              <a:sym typeface="Wingdings" panose="05000000000000000000" pitchFamily="2" charset="2"/>
            </a:endParaRPr>
          </a:p>
          <a:p>
            <a:r>
              <a:rPr lang="en-GB" b="1" dirty="0">
                <a:solidFill>
                  <a:srgbClr val="002060"/>
                </a:solidFill>
                <a:sym typeface="Wingdings" panose="05000000000000000000" pitchFamily="2" charset="2"/>
              </a:rPr>
              <a:t>	12 000 Traction unit fitted</a:t>
            </a:r>
          </a:p>
          <a:p>
            <a:r>
              <a:rPr lang="en-GB" b="1" dirty="0">
                <a:solidFill>
                  <a:srgbClr val="002060"/>
                </a:solidFill>
                <a:sym typeface="Wingdings" panose="05000000000000000000" pitchFamily="2" charset="2"/>
              </a:rPr>
              <a:t>	2,2 Million Tons of CO2 Reduced</a:t>
            </a:r>
            <a:endParaRPr lang="fr-FR" dirty="0">
              <a:solidFill>
                <a:srgbClr val="002060"/>
              </a:solidFill>
            </a:endParaRPr>
          </a:p>
        </p:txBody>
      </p:sp>
      <p:sp>
        <p:nvSpPr>
          <p:cNvPr id="82" name="Rectangle 81">
            <a:extLst>
              <a:ext uri="{FF2B5EF4-FFF2-40B4-BE49-F238E27FC236}">
                <a16:creationId xmlns:a16="http://schemas.microsoft.com/office/drawing/2014/main" id="{5D6962BC-A310-4A7A-ACCE-0CA6ABA0B4C5}"/>
              </a:ext>
            </a:extLst>
          </p:cNvPr>
          <p:cNvSpPr/>
          <p:nvPr/>
        </p:nvSpPr>
        <p:spPr>
          <a:xfrm>
            <a:off x="2713110" y="3360920"/>
            <a:ext cx="2672911" cy="369332"/>
          </a:xfrm>
          <a:prstGeom prst="rect">
            <a:avLst/>
          </a:prstGeom>
        </p:spPr>
        <p:txBody>
          <a:bodyPr wrap="none">
            <a:spAutoFit/>
          </a:bodyPr>
          <a:lstStyle/>
          <a:p>
            <a:r>
              <a:rPr lang="en-GB" b="1" dirty="0">
                <a:solidFill>
                  <a:srgbClr val="00B0F0"/>
                </a:solidFill>
                <a:sym typeface="Wingdings" panose="05000000000000000000" pitchFamily="2" charset="2"/>
              </a:rPr>
              <a:t> APM for real time CBM</a:t>
            </a:r>
            <a:endParaRPr lang="fr-FR" dirty="0">
              <a:solidFill>
                <a:srgbClr val="00B0F0"/>
              </a:solidFill>
            </a:endParaRPr>
          </a:p>
        </p:txBody>
      </p:sp>
      <p:grpSp>
        <p:nvGrpSpPr>
          <p:cNvPr id="22" name="Groupe 21">
            <a:extLst>
              <a:ext uri="{FF2B5EF4-FFF2-40B4-BE49-F238E27FC236}">
                <a16:creationId xmlns:a16="http://schemas.microsoft.com/office/drawing/2014/main" id="{D5965543-0B73-4C79-B4E2-AC08E4BEC54B}"/>
              </a:ext>
            </a:extLst>
          </p:cNvPr>
          <p:cNvGrpSpPr/>
          <p:nvPr/>
        </p:nvGrpSpPr>
        <p:grpSpPr>
          <a:xfrm>
            <a:off x="480483" y="1713623"/>
            <a:ext cx="2506579" cy="2316360"/>
            <a:chOff x="480483" y="1713623"/>
            <a:chExt cx="2506579" cy="2316360"/>
          </a:xfrm>
        </p:grpSpPr>
        <p:grpSp>
          <p:nvGrpSpPr>
            <p:cNvPr id="13" name="Groupe 12">
              <a:extLst>
                <a:ext uri="{FF2B5EF4-FFF2-40B4-BE49-F238E27FC236}">
                  <a16:creationId xmlns:a16="http://schemas.microsoft.com/office/drawing/2014/main" id="{629BDA41-FAD5-4536-AF71-945A5FB89494}"/>
                </a:ext>
              </a:extLst>
            </p:cNvPr>
            <p:cNvGrpSpPr/>
            <p:nvPr/>
          </p:nvGrpSpPr>
          <p:grpSpPr>
            <a:xfrm>
              <a:off x="480483" y="1713623"/>
              <a:ext cx="2506579" cy="2316360"/>
              <a:chOff x="547323" y="1027586"/>
              <a:chExt cx="2506579" cy="2316360"/>
            </a:xfrm>
          </p:grpSpPr>
          <p:sp>
            <p:nvSpPr>
              <p:cNvPr id="60" name="TextBox 15">
                <a:extLst>
                  <a:ext uri="{FF2B5EF4-FFF2-40B4-BE49-F238E27FC236}">
                    <a16:creationId xmlns:a16="http://schemas.microsoft.com/office/drawing/2014/main" id="{32DF3772-5C3B-46DE-A418-8F4905BAEB66}"/>
                  </a:ext>
                </a:extLst>
              </p:cNvPr>
              <p:cNvSpPr txBox="1"/>
              <p:nvPr/>
            </p:nvSpPr>
            <p:spPr>
              <a:xfrm>
                <a:off x="547323" y="1027586"/>
                <a:ext cx="2506579" cy="184666"/>
              </a:xfrm>
              <a:prstGeom prst="rect">
                <a:avLst/>
              </a:prstGeom>
              <a:noFill/>
            </p:spPr>
            <p:txBody>
              <a:bodyPr wrap="square" lIns="68580" tIns="0" rIns="68580" bIns="0" rtlCol="0" anchor="t" anchorCtr="0">
                <a:spAutoFit/>
              </a:bodyPr>
              <a:lstStyle/>
              <a:p>
                <a:pPr defTabSz="685819">
                  <a:defRPr/>
                </a:pPr>
                <a:r>
                  <a:rPr lang="en-US" sz="1200" b="1" dirty="0">
                    <a:latin typeface="GE Inspira Sans"/>
                  </a:rPr>
                  <a:t>GoLINC HW Platform</a:t>
                </a:r>
              </a:p>
            </p:txBody>
          </p:sp>
          <p:pic>
            <p:nvPicPr>
              <p:cNvPr id="83" name="Image 82">
                <a:extLst>
                  <a:ext uri="{FF2B5EF4-FFF2-40B4-BE49-F238E27FC236}">
                    <a16:creationId xmlns:a16="http://schemas.microsoft.com/office/drawing/2014/main" id="{4D66A9ED-94FE-41A8-9623-8AC4EF6DA11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084" t="7956" r="22960" b="12267"/>
              <a:stretch/>
            </p:blipFill>
            <p:spPr>
              <a:xfrm>
                <a:off x="646416" y="2265396"/>
                <a:ext cx="1296684" cy="1078550"/>
              </a:xfrm>
              <a:prstGeom prst="rect">
                <a:avLst/>
              </a:prstGeom>
            </p:spPr>
          </p:pic>
          <p:pic>
            <p:nvPicPr>
              <p:cNvPr id="84" name="Picture 17">
                <a:extLst>
                  <a:ext uri="{FF2B5EF4-FFF2-40B4-BE49-F238E27FC236}">
                    <a16:creationId xmlns:a16="http://schemas.microsoft.com/office/drawing/2014/main" id="{96FB19BE-27B5-4431-AF18-A8D89E5380F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725" b="92625" l="3750" r="96563">
                            <a14:foregroundMark x1="5173" y1="40114" x2="3906" y2="44902"/>
                            <a14:foregroundMark x1="9531" y1="23644" x2="7743" y2="30402"/>
                            <a14:foregroundMark x1="9064" y1="57039" x2="13125" y2="66594"/>
                            <a14:foregroundMark x1="3906" y1="44902" x2="4090" y2="45336"/>
                            <a14:foregroundMark x1="13125" y1="66594" x2="29063" y2="77657"/>
                            <a14:foregroundMark x1="29063" y1="77657" x2="52969" y2="83514"/>
                            <a14:foregroundMark x1="52969" y1="83514" x2="77500" y2="52278"/>
                            <a14:foregroundMark x1="77500" y1="52278" x2="82188" y2="11931"/>
                            <a14:foregroundMark x1="82188" y1="11931" x2="79219" y2="34273"/>
                            <a14:foregroundMark x1="79219" y1="34273" x2="79219" y2="34273"/>
                            <a14:foregroundMark x1="34531" y1="7158" x2="45625" y2="6725"/>
                            <a14:foregroundMark x1="91094" y1="16269" x2="91563" y2="51410"/>
                            <a14:foregroundMark x1="91563" y1="51410" x2="82031" y2="74187"/>
                            <a14:foregroundMark x1="82031" y1="74187" x2="67031" y2="85900"/>
                            <a14:foregroundMark x1="67031" y1="85900" x2="61250" y2="86551"/>
                            <a14:foregroundMark x1="96875" y1="78091" x2="70469" y2="93709"/>
                            <a14:foregroundMark x1="70469" y1="93709" x2="54219" y2="92625"/>
                            <a14:foregroundMark x1="54219" y1="92625" x2="53281" y2="91323"/>
                            <a14:foregroundMark x1="93281" y1="20390" x2="93281" y2="78091"/>
                            <a14:foregroundMark x1="96563" y1="16052" x2="95938" y2="70065"/>
                            <a14:backgroundMark x1="6875" y1="32104" x2="6875" y2="32104"/>
                            <a14:backgroundMark x1="7500" y1="32104" x2="6406" y2="37093"/>
                            <a14:backgroundMark x1="6406" y1="48373" x2="6406" y2="57267"/>
                            <a14:backgroundMark x1="5625" y1="47939" x2="5625" y2="47939"/>
                            <a14:backgroundMark x1="5625" y1="36876" x2="5625" y2="40781"/>
                            <a14:backgroundMark x1="8125" y1="31453" x2="5625" y2="40347"/>
                            <a14:backgroundMark x1="5938" y1="45336" x2="5938" y2="49675"/>
                            <a14:backgroundMark x1="8125" y1="31236" x2="7344" y2="31236"/>
                          </a14:backgroundRemoval>
                        </a14:imgEffect>
                      </a14:imgLayer>
                    </a14:imgProps>
                  </a:ext>
                </a:extLst>
              </a:blip>
              <a:stretch>
                <a:fillRect/>
              </a:stretch>
            </p:blipFill>
            <p:spPr>
              <a:xfrm>
                <a:off x="1029077" y="1198459"/>
                <a:ext cx="1714501" cy="1250251"/>
              </a:xfrm>
              <a:prstGeom prst="rect">
                <a:avLst/>
              </a:prstGeom>
            </p:spPr>
          </p:pic>
        </p:grpSp>
        <p:sp>
          <p:nvSpPr>
            <p:cNvPr id="89" name="TextBox 15">
              <a:extLst>
                <a:ext uri="{FF2B5EF4-FFF2-40B4-BE49-F238E27FC236}">
                  <a16:creationId xmlns:a16="http://schemas.microsoft.com/office/drawing/2014/main" id="{4238DCA7-FAED-4ABA-8A93-D31C0DF3BD77}"/>
                </a:ext>
              </a:extLst>
            </p:cNvPr>
            <p:cNvSpPr txBox="1"/>
            <p:nvPr/>
          </p:nvSpPr>
          <p:spPr>
            <a:xfrm>
              <a:off x="1876260" y="3397699"/>
              <a:ext cx="603206" cy="184666"/>
            </a:xfrm>
            <a:prstGeom prst="rect">
              <a:avLst/>
            </a:prstGeom>
            <a:noFill/>
          </p:spPr>
          <p:txBody>
            <a:bodyPr wrap="square" lIns="68580" tIns="0" rIns="68580" bIns="0" rtlCol="0" anchor="t" anchorCtr="0">
              <a:spAutoFit/>
            </a:bodyPr>
            <a:lstStyle/>
            <a:p>
              <a:pPr defTabSz="685819">
                <a:defRPr/>
              </a:pPr>
              <a:r>
                <a:rPr lang="en-US" sz="1200" b="1" dirty="0">
                  <a:latin typeface="GE Inspira Sans"/>
                </a:rPr>
                <a:t>DHS</a:t>
              </a:r>
            </a:p>
          </p:txBody>
        </p:sp>
      </p:grpSp>
      <p:pic>
        <p:nvPicPr>
          <p:cNvPr id="90" name="Picture 1">
            <a:extLst>
              <a:ext uri="{FF2B5EF4-FFF2-40B4-BE49-F238E27FC236}">
                <a16:creationId xmlns:a16="http://schemas.microsoft.com/office/drawing/2014/main" id="{1FD57085-C150-4430-A5FC-93784AE096B9}"/>
              </a:ext>
            </a:extLst>
          </p:cNvPr>
          <p:cNvPicPr>
            <a:picLocks noChangeAspect="1"/>
          </p:cNvPicPr>
          <p:nvPr/>
        </p:nvPicPr>
        <p:blipFill>
          <a:blip r:embed="rId10"/>
          <a:stretch>
            <a:fillRect/>
          </a:stretch>
        </p:blipFill>
        <p:spPr>
          <a:xfrm>
            <a:off x="3722720" y="4931018"/>
            <a:ext cx="2117817" cy="1753049"/>
          </a:xfrm>
          <a:prstGeom prst="rect">
            <a:avLst/>
          </a:prstGeom>
        </p:spPr>
      </p:pic>
      <p:sp>
        <p:nvSpPr>
          <p:cNvPr id="91" name="TextBox 15">
            <a:extLst>
              <a:ext uri="{FF2B5EF4-FFF2-40B4-BE49-F238E27FC236}">
                <a16:creationId xmlns:a16="http://schemas.microsoft.com/office/drawing/2014/main" id="{8CEDEB0B-46F9-4C75-AC7E-F6C3E147ED74}"/>
              </a:ext>
            </a:extLst>
          </p:cNvPr>
          <p:cNvSpPr txBox="1"/>
          <p:nvPr/>
        </p:nvSpPr>
        <p:spPr>
          <a:xfrm>
            <a:off x="4051917" y="6427581"/>
            <a:ext cx="2506579" cy="184666"/>
          </a:xfrm>
          <a:prstGeom prst="rect">
            <a:avLst/>
          </a:prstGeom>
          <a:noFill/>
        </p:spPr>
        <p:txBody>
          <a:bodyPr wrap="square" lIns="68580" tIns="0" rIns="68580" bIns="0" rtlCol="0" anchor="t" anchorCtr="0">
            <a:spAutoFit/>
          </a:bodyPr>
          <a:lstStyle/>
          <a:p>
            <a:pPr defTabSz="685819">
              <a:defRPr/>
            </a:pPr>
            <a:r>
              <a:rPr lang="en-US" sz="1200" b="1" dirty="0">
                <a:latin typeface="GE Inspira Sans"/>
              </a:rPr>
              <a:t>Maintenance Strategy</a:t>
            </a:r>
          </a:p>
        </p:txBody>
      </p:sp>
      <p:grpSp>
        <p:nvGrpSpPr>
          <p:cNvPr id="2" name="Groupe 1">
            <a:extLst>
              <a:ext uri="{FF2B5EF4-FFF2-40B4-BE49-F238E27FC236}">
                <a16:creationId xmlns:a16="http://schemas.microsoft.com/office/drawing/2014/main" id="{8E1DC8B2-24F3-4603-A753-DA6A6BD56661}"/>
              </a:ext>
            </a:extLst>
          </p:cNvPr>
          <p:cNvGrpSpPr/>
          <p:nvPr/>
        </p:nvGrpSpPr>
        <p:grpSpPr>
          <a:xfrm>
            <a:off x="6558496" y="1850731"/>
            <a:ext cx="2946828" cy="4318465"/>
            <a:chOff x="6558496" y="1850731"/>
            <a:chExt cx="2946828" cy="4318465"/>
          </a:xfrm>
        </p:grpSpPr>
        <p:grpSp>
          <p:nvGrpSpPr>
            <p:cNvPr id="21" name="Groupe 20">
              <a:extLst>
                <a:ext uri="{FF2B5EF4-FFF2-40B4-BE49-F238E27FC236}">
                  <a16:creationId xmlns:a16="http://schemas.microsoft.com/office/drawing/2014/main" id="{FC0F1BAA-E5A1-4575-BEF1-1381C98F54D5}"/>
                </a:ext>
              </a:extLst>
            </p:cNvPr>
            <p:cNvGrpSpPr/>
            <p:nvPr/>
          </p:nvGrpSpPr>
          <p:grpSpPr>
            <a:xfrm>
              <a:off x="6558496" y="3770216"/>
              <a:ext cx="2946828" cy="2398980"/>
              <a:chOff x="6558496" y="3770216"/>
              <a:chExt cx="2946828" cy="2398980"/>
            </a:xfrm>
          </p:grpSpPr>
          <p:sp>
            <p:nvSpPr>
              <p:cNvPr id="93" name="TextBox 15">
                <a:extLst>
                  <a:ext uri="{FF2B5EF4-FFF2-40B4-BE49-F238E27FC236}">
                    <a16:creationId xmlns:a16="http://schemas.microsoft.com/office/drawing/2014/main" id="{F85BFDEB-2F19-4D18-A09D-F3AF5B5C2024}"/>
                  </a:ext>
                </a:extLst>
              </p:cNvPr>
              <p:cNvSpPr txBox="1"/>
              <p:nvPr/>
            </p:nvSpPr>
            <p:spPr>
              <a:xfrm>
                <a:off x="6998745" y="5984530"/>
                <a:ext cx="2506579" cy="184666"/>
              </a:xfrm>
              <a:prstGeom prst="rect">
                <a:avLst/>
              </a:prstGeom>
              <a:noFill/>
            </p:spPr>
            <p:txBody>
              <a:bodyPr wrap="square" lIns="68580" tIns="0" rIns="68580" bIns="0" rtlCol="0" anchor="t" anchorCtr="0">
                <a:spAutoFit/>
              </a:bodyPr>
              <a:lstStyle/>
              <a:p>
                <a:pPr defTabSz="685819">
                  <a:defRPr/>
                </a:pPr>
                <a:r>
                  <a:rPr lang="en-US" sz="1200" b="1" dirty="0" err="1">
                    <a:latin typeface="GE Inspira Sans"/>
                  </a:rPr>
                  <a:t>TripOptimizer</a:t>
                </a:r>
                <a:endParaRPr lang="en-US" sz="1200" b="1" dirty="0">
                  <a:latin typeface="GE Inspira Sans"/>
                </a:endParaRPr>
              </a:p>
            </p:txBody>
          </p:sp>
          <p:pic>
            <p:nvPicPr>
              <p:cNvPr id="19" name="Image 18">
                <a:extLst>
                  <a:ext uri="{FF2B5EF4-FFF2-40B4-BE49-F238E27FC236}">
                    <a16:creationId xmlns:a16="http://schemas.microsoft.com/office/drawing/2014/main" id="{3980F467-C11D-469D-B846-3CBBDF20842F}"/>
                  </a:ext>
                </a:extLst>
              </p:cNvPr>
              <p:cNvPicPr>
                <a:picLocks noChangeAspect="1"/>
              </p:cNvPicPr>
              <p:nvPr/>
            </p:nvPicPr>
            <p:blipFill>
              <a:blip r:embed="rId11"/>
              <a:stretch>
                <a:fillRect/>
              </a:stretch>
            </p:blipFill>
            <p:spPr>
              <a:xfrm>
                <a:off x="7341954" y="3770216"/>
                <a:ext cx="1563549" cy="995063"/>
              </a:xfrm>
              <a:prstGeom prst="rect">
                <a:avLst/>
              </a:prstGeom>
            </p:spPr>
          </p:pic>
          <p:pic>
            <p:nvPicPr>
              <p:cNvPr id="17" name="Image 16">
                <a:extLst>
                  <a:ext uri="{FF2B5EF4-FFF2-40B4-BE49-F238E27FC236}">
                    <a16:creationId xmlns:a16="http://schemas.microsoft.com/office/drawing/2014/main" id="{F79D3308-85CB-43F0-A024-E9D7C70D3DB2}"/>
                  </a:ext>
                </a:extLst>
              </p:cNvPr>
              <p:cNvPicPr>
                <a:picLocks noChangeAspect="1"/>
              </p:cNvPicPr>
              <p:nvPr/>
            </p:nvPicPr>
            <p:blipFill>
              <a:blip r:embed="rId12"/>
              <a:stretch>
                <a:fillRect/>
              </a:stretch>
            </p:blipFill>
            <p:spPr>
              <a:xfrm>
                <a:off x="6558496" y="4652862"/>
                <a:ext cx="1919487" cy="1306268"/>
              </a:xfrm>
              <a:prstGeom prst="rect">
                <a:avLst/>
              </a:prstGeom>
            </p:spPr>
          </p:pic>
        </p:grpSp>
        <p:graphicFrame>
          <p:nvGraphicFramePr>
            <p:cNvPr id="30" name="Objet 29">
              <a:extLst>
                <a:ext uri="{FF2B5EF4-FFF2-40B4-BE49-F238E27FC236}">
                  <a16:creationId xmlns:a16="http://schemas.microsoft.com/office/drawing/2014/main" id="{E5EADD9F-1614-4850-8004-0C39B704E704}"/>
                </a:ext>
              </a:extLst>
            </p:cNvPr>
            <p:cNvGraphicFramePr>
              <a:graphicFrameLocks noChangeAspect="1"/>
            </p:cNvGraphicFramePr>
            <p:nvPr>
              <p:extLst>
                <p:ext uri="{D42A27DB-BD31-4B8C-83A1-F6EECF244321}">
                  <p14:modId xmlns:p14="http://schemas.microsoft.com/office/powerpoint/2010/main" val="1913957689"/>
                </p:ext>
              </p:extLst>
            </p:nvPr>
          </p:nvGraphicFramePr>
          <p:xfrm>
            <a:off x="7567092" y="2902901"/>
            <a:ext cx="950764" cy="652960"/>
          </p:xfrm>
          <a:graphic>
            <a:graphicData uri="http://schemas.openxmlformats.org/presentationml/2006/ole">
              <mc:AlternateContent xmlns:mc="http://schemas.openxmlformats.org/markup-compatibility/2006">
                <mc:Choice xmlns:v="urn:schemas-microsoft-com:vml" Requires="v">
                  <p:oleObj spid="_x0000_s3082" name="Image bitmap" r:id="rId13" imgW="4642089" imgH="3168813" progId="Paint.Picture">
                    <p:embed/>
                  </p:oleObj>
                </mc:Choice>
                <mc:Fallback>
                  <p:oleObj name="Image bitmap" r:id="rId13" imgW="4642089" imgH="3168813" progId="Paint.Picture">
                    <p:embed/>
                    <p:pic>
                      <p:nvPicPr>
                        <p:cNvPr id="445" name="Objet 444">
                          <a:extLst>
                            <a:ext uri="{FF2B5EF4-FFF2-40B4-BE49-F238E27FC236}">
                              <a16:creationId xmlns:a16="http://schemas.microsoft.com/office/drawing/2014/main" id="{D9B03CC1-9ED0-47E0-9587-9E7245DAD7B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7092" y="2902901"/>
                          <a:ext cx="950764" cy="652960"/>
                        </a:xfrm>
                        <a:prstGeom prst="rect">
                          <a:avLst/>
                        </a:prstGeom>
                        <a:noFill/>
                      </p:spPr>
                    </p:pic>
                  </p:oleObj>
                </mc:Fallback>
              </mc:AlternateContent>
            </a:graphicData>
          </a:graphic>
        </p:graphicFrame>
        <p:pic>
          <p:nvPicPr>
            <p:cNvPr id="31" name="Picture 2" descr="U:\Marketing\MSAV\Marketing tools\3D models\MSAV25000-Ultralight\Insulator\Std + Std + Axial connector\Outline MSAV25K-I-xxx-A-S-S.png">
              <a:extLst>
                <a:ext uri="{FF2B5EF4-FFF2-40B4-BE49-F238E27FC236}">
                  <a16:creationId xmlns:a16="http://schemas.microsoft.com/office/drawing/2014/main" id="{58F63B54-332B-46DC-8540-1561D302650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016914" y="1850731"/>
              <a:ext cx="998997" cy="11007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C2E696B2-857D-409E-9231-769775B23BD4}"/>
                </a:ext>
              </a:extLst>
            </p:cNvPr>
            <p:cNvPicPr>
              <a:picLocks noChangeAspect="1" noChangeArrowheads="1"/>
            </p:cNvPicPr>
            <p:nvPr/>
          </p:nvPicPr>
          <p:blipFill>
            <a:blip r:embed="rId16" cstate="screen">
              <a:extLst>
                <a:ext uri="{BEBA8EAE-BF5A-486C-A8C5-ECC9F3942E4B}">
                  <a14:imgProps xmlns:a14="http://schemas.microsoft.com/office/drawing/2010/main">
                    <a14:imgLayer r:embed="rId17">
                      <a14:imgEffect>
                        <a14:backgroundRemoval t="0" b="100000" l="0" r="100000">
                          <a14:foregroundMark x1="59271" y1="80926" x2="59271" y2="80926"/>
                        </a14:backgroundRemoval>
                      </a14:imgEffect>
                    </a14:imgLayer>
                  </a14:imgProps>
                </a:ext>
                <a:ext uri="{28A0092B-C50C-407E-A947-70E740481C1C}">
                  <a14:useLocalDpi xmlns:a14="http://schemas.microsoft.com/office/drawing/2010/main"/>
                </a:ext>
              </a:extLst>
            </a:blip>
            <a:srcRect/>
            <a:stretch>
              <a:fillRect/>
            </a:stretch>
          </p:blipFill>
          <p:spPr bwMode="auto">
            <a:xfrm rot="1609416">
              <a:off x="7806349" y="2175361"/>
              <a:ext cx="1047047" cy="60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e 2">
            <a:extLst>
              <a:ext uri="{FF2B5EF4-FFF2-40B4-BE49-F238E27FC236}">
                <a16:creationId xmlns:a16="http://schemas.microsoft.com/office/drawing/2014/main" id="{DE6DFC55-1829-435F-8CA6-F40AD2EF9812}"/>
              </a:ext>
            </a:extLst>
          </p:cNvPr>
          <p:cNvGrpSpPr/>
          <p:nvPr/>
        </p:nvGrpSpPr>
        <p:grpSpPr>
          <a:xfrm>
            <a:off x="436651" y="4673854"/>
            <a:ext cx="2977891" cy="1753727"/>
            <a:chOff x="436651" y="4673854"/>
            <a:chExt cx="2977891" cy="1753727"/>
          </a:xfrm>
        </p:grpSpPr>
        <p:sp>
          <p:nvSpPr>
            <p:cNvPr id="34" name="Pensées 16">
              <a:extLst>
                <a:ext uri="{FF2B5EF4-FFF2-40B4-BE49-F238E27FC236}">
                  <a16:creationId xmlns:a16="http://schemas.microsoft.com/office/drawing/2014/main" id="{AC6DFD57-62A8-406A-9504-3C7F9D11F842}"/>
                </a:ext>
              </a:extLst>
            </p:cNvPr>
            <p:cNvSpPr/>
            <p:nvPr/>
          </p:nvSpPr>
          <p:spPr>
            <a:xfrm>
              <a:off x="436651" y="4786603"/>
              <a:ext cx="2562329" cy="1640978"/>
            </a:xfrm>
            <a:prstGeom prst="cloudCallout">
              <a:avLst>
                <a:gd name="adj1" fmla="val 13430"/>
                <a:gd name="adj2" fmla="val -79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r>
                <a:rPr lang="fr-FR" sz="1333" dirty="0">
                  <a:solidFill>
                    <a:srgbClr val="365F91"/>
                  </a:solidFill>
                  <a:latin typeface="Arial"/>
                  <a:ea typeface="Times New Roman"/>
                </a:rPr>
                <a:t> </a:t>
              </a:r>
              <a:endParaRPr lang="fr-FR" sz="1000" dirty="0">
                <a:latin typeface="Times New Roman"/>
                <a:ea typeface="Times New Roman"/>
              </a:endParaRPr>
            </a:p>
            <a:p>
              <a:r>
                <a:rPr lang="fr-FR" sz="1333" dirty="0">
                  <a:solidFill>
                    <a:srgbClr val="365F91"/>
                  </a:solidFill>
                  <a:latin typeface="Arial"/>
                  <a:ea typeface="Times New Roman"/>
                </a:rPr>
                <a:t> </a:t>
              </a:r>
              <a:r>
                <a:rPr lang="fr-FR" sz="1167" dirty="0">
                  <a:solidFill>
                    <a:srgbClr val="365F91"/>
                  </a:solidFill>
                  <a:latin typeface="Arial"/>
                  <a:ea typeface="Times New Roman"/>
                </a:rPr>
                <a:t>Internet</a:t>
              </a:r>
              <a:endParaRPr lang="fr-FR" sz="1000" dirty="0">
                <a:latin typeface="Times New Roman"/>
                <a:ea typeface="Times New Roman"/>
              </a:endParaRPr>
            </a:p>
          </p:txBody>
        </p:sp>
        <p:sp>
          <p:nvSpPr>
            <p:cNvPr id="88" name="TextBox 15">
              <a:extLst>
                <a:ext uri="{FF2B5EF4-FFF2-40B4-BE49-F238E27FC236}">
                  <a16:creationId xmlns:a16="http://schemas.microsoft.com/office/drawing/2014/main" id="{9597A308-575C-47B5-A277-6DAABBC82F53}"/>
                </a:ext>
              </a:extLst>
            </p:cNvPr>
            <p:cNvSpPr txBox="1"/>
            <p:nvPr/>
          </p:nvSpPr>
          <p:spPr>
            <a:xfrm>
              <a:off x="907963" y="5956358"/>
              <a:ext cx="2506579" cy="184666"/>
            </a:xfrm>
            <a:prstGeom prst="rect">
              <a:avLst/>
            </a:prstGeom>
            <a:noFill/>
          </p:spPr>
          <p:txBody>
            <a:bodyPr wrap="square" lIns="68580" tIns="0" rIns="68580" bIns="0" rtlCol="0" anchor="t" anchorCtr="0">
              <a:spAutoFit/>
            </a:bodyPr>
            <a:lstStyle/>
            <a:p>
              <a:pPr defTabSz="685819">
                <a:defRPr/>
              </a:pPr>
              <a:r>
                <a:rPr lang="en-US" sz="1200" b="1" dirty="0" err="1">
                  <a:latin typeface="GE Inspira Sans"/>
                </a:rPr>
                <a:t>EdgeLINC</a:t>
              </a:r>
              <a:r>
                <a:rPr lang="en-US" sz="1200" b="1" dirty="0">
                  <a:latin typeface="GE Inspira Sans"/>
                </a:rPr>
                <a:t> SW Platform</a:t>
              </a:r>
            </a:p>
          </p:txBody>
        </p:sp>
        <p:pic>
          <p:nvPicPr>
            <p:cNvPr id="86" name="Picture 4">
              <a:extLst>
                <a:ext uri="{FF2B5EF4-FFF2-40B4-BE49-F238E27FC236}">
                  <a16:creationId xmlns:a16="http://schemas.microsoft.com/office/drawing/2014/main" id="{50C2C28A-D2EE-41D9-9FB8-9ACE75179B3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4281" r="5066" b="7814"/>
            <a:stretch/>
          </p:blipFill>
          <p:spPr>
            <a:xfrm>
              <a:off x="579576" y="4673854"/>
              <a:ext cx="2242606" cy="1247910"/>
            </a:xfrm>
            <a:prstGeom prst="rect">
              <a:avLst/>
            </a:prstGeom>
          </p:spPr>
        </p:pic>
      </p:grpSp>
    </p:spTree>
    <p:extLst>
      <p:ext uri="{BB962C8B-B14F-4D97-AF65-F5344CB8AC3E}">
        <p14:creationId xmlns:p14="http://schemas.microsoft.com/office/powerpoint/2010/main" val="16747397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000"/>
                                  </p:stCondLst>
                                  <p:childTnLst>
                                    <p:set>
                                      <p:cBhvr>
                                        <p:cTn id="6" dur="1" fill="hold">
                                          <p:stCondLst>
                                            <p:cond delay="0"/>
                                          </p:stCondLst>
                                        </p:cTn>
                                        <p:tgtEl>
                                          <p:spTgt spid="74"/>
                                        </p:tgtEl>
                                        <p:attrNameLst>
                                          <p:attrName>style.visibility</p:attrName>
                                        </p:attrNameLst>
                                      </p:cBhvr>
                                      <p:to>
                                        <p:strVal val="visible"/>
                                      </p:to>
                                    </p:set>
                                  </p:childTnLst>
                                </p:cTn>
                              </p:par>
                            </p:childTnLst>
                          </p:cTn>
                        </p:par>
                        <p:par>
                          <p:cTn id="7" fill="hold">
                            <p:stCondLst>
                              <p:cond delay="3000"/>
                            </p:stCondLst>
                            <p:childTnLst>
                              <p:par>
                                <p:cTn id="8" presetID="22" presetClass="entr" presetSubtype="8"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3000"/>
                                        <p:tgtEl>
                                          <p:spTgt spid="22"/>
                                        </p:tgtEl>
                                      </p:cBhvr>
                                    </p:animEffect>
                                  </p:childTnLst>
                                </p:cTn>
                              </p:par>
                            </p:childTnLst>
                          </p:cTn>
                        </p:par>
                        <p:par>
                          <p:cTn id="11" fill="hold">
                            <p:stCondLst>
                              <p:cond delay="6000"/>
                            </p:stCondLst>
                            <p:childTnLst>
                              <p:par>
                                <p:cTn id="12" presetID="1" presetClass="entr" presetSubtype="0" fill="hold" grpId="0" nodeType="afterEffect">
                                  <p:stCondLst>
                                    <p:cond delay="2000"/>
                                  </p:stCondLst>
                                  <p:childTnLst>
                                    <p:set>
                                      <p:cBhvr>
                                        <p:cTn id="13" dur="1" fill="hold">
                                          <p:stCondLst>
                                            <p:cond delay="0"/>
                                          </p:stCondLst>
                                        </p:cTn>
                                        <p:tgtEl>
                                          <p:spTgt spid="75"/>
                                        </p:tgtEl>
                                        <p:attrNameLst>
                                          <p:attrName>style.visibility</p:attrName>
                                        </p:attrNameLst>
                                      </p:cBhvr>
                                      <p:to>
                                        <p:strVal val="visible"/>
                                      </p:to>
                                    </p:set>
                                  </p:childTnLst>
                                </p:cTn>
                              </p:par>
                            </p:childTnLst>
                          </p:cTn>
                        </p:par>
                        <p:par>
                          <p:cTn id="14" fill="hold">
                            <p:stCondLst>
                              <p:cond delay="8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3000"/>
                                        <p:tgtEl>
                                          <p:spTgt spid="3"/>
                                        </p:tgtEl>
                                      </p:cBhvr>
                                    </p:animEffect>
                                  </p:childTnLst>
                                </p:cTn>
                              </p:par>
                            </p:childTnLst>
                          </p:cTn>
                        </p:par>
                        <p:par>
                          <p:cTn id="18" fill="hold">
                            <p:stCondLst>
                              <p:cond delay="11000"/>
                            </p:stCondLst>
                            <p:childTnLst>
                              <p:par>
                                <p:cTn id="19" presetID="1" presetClass="entr" presetSubtype="0" fill="hold" grpId="0" nodeType="afterEffect">
                                  <p:stCondLst>
                                    <p:cond delay="2000"/>
                                  </p:stCondLst>
                                  <p:childTnLst>
                                    <p:set>
                                      <p:cBhvr>
                                        <p:cTn id="20" dur="1" fill="hold">
                                          <p:stCondLst>
                                            <p:cond delay="0"/>
                                          </p:stCondLst>
                                        </p:cTn>
                                        <p:tgtEl>
                                          <p:spTgt spid="82"/>
                                        </p:tgtEl>
                                        <p:attrNameLst>
                                          <p:attrName>style.visibility</p:attrName>
                                        </p:attrNameLst>
                                      </p:cBhvr>
                                      <p:to>
                                        <p:strVal val="visible"/>
                                      </p:to>
                                    </p:set>
                                  </p:childTnLst>
                                </p:cTn>
                              </p:par>
                            </p:childTnLst>
                          </p:cTn>
                        </p:par>
                        <p:par>
                          <p:cTn id="21" fill="hold">
                            <p:stCondLst>
                              <p:cond delay="13000"/>
                            </p:stCondLst>
                            <p:childTnLst>
                              <p:par>
                                <p:cTn id="22" presetID="22" presetClass="entr" presetSubtype="8" fill="hold"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left)">
                                      <p:cBhvr>
                                        <p:cTn id="24" dur="3000"/>
                                        <p:tgtEl>
                                          <p:spTgt spid="90"/>
                                        </p:tgtEl>
                                      </p:cBhvr>
                                    </p:animEffect>
                                  </p:childTnLst>
                                </p:cTn>
                              </p:par>
                            </p:childTnLst>
                          </p:cTn>
                        </p:par>
                        <p:par>
                          <p:cTn id="25" fill="hold">
                            <p:stCondLst>
                              <p:cond delay="16000"/>
                            </p:stCondLst>
                            <p:childTnLst>
                              <p:par>
                                <p:cTn id="26" presetID="1" presetClass="entr" presetSubtype="0" fill="hold" grpId="0" nodeType="afterEffect">
                                  <p:stCondLst>
                                    <p:cond delay="2000"/>
                                  </p:stCondLst>
                                  <p:childTnLst>
                                    <p:set>
                                      <p:cBhvr>
                                        <p:cTn id="27" dur="1" fill="hold">
                                          <p:stCondLst>
                                            <p:cond delay="0"/>
                                          </p:stCondLst>
                                        </p:cTn>
                                        <p:tgtEl>
                                          <p:spTgt spid="76"/>
                                        </p:tgtEl>
                                        <p:attrNameLst>
                                          <p:attrName>style.visibility</p:attrName>
                                        </p:attrNameLst>
                                      </p:cBhvr>
                                      <p:to>
                                        <p:strVal val="visible"/>
                                      </p:to>
                                    </p:set>
                                  </p:childTnLst>
                                </p:cTn>
                              </p:par>
                            </p:childTnLst>
                          </p:cTn>
                        </p:par>
                        <p:par>
                          <p:cTn id="28" fill="hold">
                            <p:stCondLst>
                              <p:cond delay="18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3000"/>
                                        <p:tgtEl>
                                          <p:spTgt spid="2"/>
                                        </p:tgtEl>
                                      </p:cBhvr>
                                    </p:animEffect>
                                  </p:childTnLst>
                                </p:cTn>
                              </p:par>
                            </p:childTnLst>
                          </p:cTn>
                        </p:par>
                        <p:par>
                          <p:cTn id="32" fill="hold">
                            <p:stCondLst>
                              <p:cond delay="21000"/>
                            </p:stCondLst>
                            <p:childTnLst>
                              <p:par>
                                <p:cTn id="33" presetID="1" presetClass="entr" presetSubtype="0" fill="hold" grpId="0" nodeType="afterEffect" nodePh="1">
                                  <p:stCondLst>
                                    <p:cond delay="4000"/>
                                  </p:stCondLst>
                                  <p:endCondLst>
                                    <p:cond evt="begin" delay="0">
                                      <p:tn val="33"/>
                                    </p:cond>
                                  </p:end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4" grpId="0"/>
      <p:bldP spid="75" grpId="0"/>
      <p:bldP spid="76"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72706" y="4017440"/>
            <a:ext cx="7772400" cy="355368"/>
          </a:xfrm>
          <a:prstGeom prst="rect">
            <a:avLst/>
          </a:prstGeom>
          <a:solidFill>
            <a:srgbClr val="D70015"/>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400" i="1" spc="600" dirty="0">
                <a:solidFill>
                  <a:srgbClr val="FFFFFF"/>
                </a:solidFill>
                <a:latin typeface="Arial"/>
                <a:cs typeface="Arial"/>
              </a:rPr>
              <a:t>Thank you for your attention.</a:t>
            </a:r>
          </a:p>
        </p:txBody>
      </p:sp>
      <p:sp>
        <p:nvSpPr>
          <p:cNvPr id="3" name="Rectangle 2"/>
          <p:cNvSpPr/>
          <p:nvPr/>
        </p:nvSpPr>
        <p:spPr>
          <a:xfrm>
            <a:off x="474530" y="789017"/>
            <a:ext cx="4572000" cy="1908215"/>
          </a:xfrm>
          <a:prstGeom prst="rect">
            <a:avLst/>
          </a:prstGeom>
        </p:spPr>
        <p:txBody>
          <a:bodyPr>
            <a:spAutoFit/>
          </a:bodyPr>
          <a:lstStyle/>
          <a:p>
            <a:r>
              <a:rPr lang="en-US" altLang="fr-FR" sz="2800" b="1" dirty="0">
                <a:solidFill>
                  <a:schemeClr val="bg1"/>
                </a:solidFill>
              </a:rPr>
              <a:t>Olivier </a:t>
            </a:r>
            <a:r>
              <a:rPr lang="en-US" altLang="fr-FR" sz="2800" b="1" dirty="0" err="1">
                <a:solidFill>
                  <a:schemeClr val="bg1"/>
                </a:solidFill>
              </a:rPr>
              <a:t>Cissé</a:t>
            </a:r>
            <a:endParaRPr lang="en-US" altLang="fr-FR" sz="2800" b="1" dirty="0">
              <a:solidFill>
                <a:schemeClr val="bg1"/>
              </a:solidFill>
            </a:endParaRPr>
          </a:p>
          <a:p>
            <a:r>
              <a:rPr lang="en-US" altLang="fr-FR" dirty="0">
                <a:solidFill>
                  <a:schemeClr val="bg1"/>
                </a:solidFill>
              </a:rPr>
              <a:t>Marketing Director, </a:t>
            </a:r>
          </a:p>
          <a:p>
            <a:r>
              <a:rPr lang="en-US" altLang="fr-FR" dirty="0">
                <a:solidFill>
                  <a:schemeClr val="bg1"/>
                </a:solidFill>
              </a:rPr>
              <a:t>EMS business developer</a:t>
            </a:r>
          </a:p>
          <a:p>
            <a:r>
              <a:rPr lang="en-US" altLang="fr-FR" dirty="0">
                <a:solidFill>
                  <a:schemeClr val="bg1"/>
                </a:solidFill>
              </a:rPr>
              <a:t>Mors </a:t>
            </a:r>
            <a:r>
              <a:rPr lang="en-US" altLang="fr-FR" dirty="0" err="1">
                <a:solidFill>
                  <a:schemeClr val="bg1"/>
                </a:solidFill>
              </a:rPr>
              <a:t>Smitt</a:t>
            </a:r>
            <a:r>
              <a:rPr lang="en-US" altLang="fr-FR" dirty="0">
                <a:solidFill>
                  <a:schemeClr val="bg1"/>
                </a:solidFill>
              </a:rPr>
              <a:t> France</a:t>
            </a:r>
          </a:p>
          <a:p>
            <a:r>
              <a:rPr lang="en-US" altLang="fr-FR" dirty="0">
                <a:solidFill>
                  <a:schemeClr val="bg1"/>
                </a:solidFill>
              </a:rPr>
              <a:t>Tel.: </a:t>
            </a:r>
            <a:r>
              <a:rPr lang="en-US" altLang="fr-FR" b="1" dirty="0">
                <a:solidFill>
                  <a:schemeClr val="bg1"/>
                </a:solidFill>
              </a:rPr>
              <a:t>+33 (0) 629 961 426</a:t>
            </a:r>
          </a:p>
          <a:p>
            <a:r>
              <a:rPr lang="en-US" altLang="fr-FR" dirty="0">
                <a:solidFill>
                  <a:schemeClr val="bg1"/>
                </a:solidFill>
              </a:rPr>
              <a:t>Mail: ocisse@wabtec.com</a:t>
            </a:r>
          </a:p>
        </p:txBody>
      </p:sp>
    </p:spTree>
    <p:extLst>
      <p:ext uri="{BB962C8B-B14F-4D97-AF65-F5344CB8AC3E}">
        <p14:creationId xmlns:p14="http://schemas.microsoft.com/office/powerpoint/2010/main" val="41995717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Skjermfremvisning (4:3)</PresentationFormat>
  <Paragraphs>116</Paragraphs>
  <Slides>7</Slides>
  <Notes>5</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7</vt:i4>
      </vt:variant>
    </vt:vector>
  </HeadingPairs>
  <TitlesOfParts>
    <vt:vector size="15" baseType="lpstr">
      <vt:lpstr>Arial</vt:lpstr>
      <vt:lpstr>Calibri</vt:lpstr>
      <vt:lpstr>GE Inspira Sans</vt:lpstr>
      <vt:lpstr>Tahoma</vt:lpstr>
      <vt:lpstr>Times New Roman</vt:lpstr>
      <vt:lpstr>Wingdings</vt:lpstr>
      <vt:lpstr>Thème Office</vt:lpstr>
      <vt:lpstr>Image bitmap</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2017-02-23T15:54:17Z</dcterms:created>
  <dcterms:modified xsi:type="dcterms:W3CDTF">2019-06-12T17:54:16Z</dcterms:modified>
</cp:coreProperties>
</file>