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1" r:id="rId2"/>
    <p:sldId id="354" r:id="rId3"/>
    <p:sldId id="355" r:id="rId4"/>
    <p:sldId id="340" r:id="rId5"/>
    <p:sldId id="356" r:id="rId6"/>
  </p:sldIdLst>
  <p:sldSz cx="9906000" cy="6858000" type="A4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19100" indent="381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839788" indent="74613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258888" indent="112713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679575" indent="149225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3">
          <p15:clr>
            <a:srgbClr val="A4A3A4"/>
          </p15:clr>
        </p15:guide>
        <p15:guide id="2" orient="horz" pos="1089">
          <p15:clr>
            <a:srgbClr val="A4A3A4"/>
          </p15:clr>
        </p15:guide>
        <p15:guide id="3" pos="4989">
          <p15:clr>
            <a:srgbClr val="A4A3A4"/>
          </p15:clr>
        </p15:guide>
        <p15:guide id="4" pos="1577">
          <p15:clr>
            <a:srgbClr val="A4A3A4"/>
          </p15:clr>
        </p15:guide>
        <p15:guide id="5" pos="5937">
          <p15:clr>
            <a:srgbClr val="A4A3A4"/>
          </p15:clr>
        </p15:guide>
        <p15:guide id="6" pos="3120">
          <p15:clr>
            <a:srgbClr val="A4A3A4"/>
          </p15:clr>
        </p15:guide>
        <p15:guide id="7" pos="3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59595"/>
    <a:srgbClr val="C1C1C1"/>
    <a:srgbClr val="C9C4AE"/>
    <a:srgbClr val="E6E6E6"/>
    <a:srgbClr val="575757"/>
    <a:srgbClr val="D6D6D6"/>
    <a:srgbClr val="FFFF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78" y="58"/>
      </p:cViewPr>
      <p:guideLst>
        <p:guide orient="horz" pos="3843"/>
        <p:guide orient="horz" pos="1089"/>
        <p:guide pos="4989"/>
        <p:guide pos="1577"/>
        <p:guide pos="5937"/>
        <p:guide pos="3120"/>
        <p:guide pos="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-4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fld id="{3D41C674-EFB4-4C88-B4EB-1E19C5C541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0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fld id="{1D01597C-BBCA-454B-A255-B533D37097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631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191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2pPr>
    <a:lvl3pPr marL="839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3pPr>
    <a:lvl4pPr marL="1258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4pPr>
    <a:lvl5pPr marL="167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5pPr>
    <a:lvl6pPr marL="2099691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4"/>
          <p:cNvSpPr>
            <a:spLocks noChangeArrowheads="1"/>
          </p:cNvSpPr>
          <p:nvPr userDrawn="1"/>
        </p:nvSpPr>
        <p:spPr bwMode="auto">
          <a:xfrm>
            <a:off x="431800" y="6261100"/>
            <a:ext cx="8993188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988" tIns="41994" rIns="83988" bIns="41994"/>
          <a:lstStyle/>
          <a:p>
            <a:endParaRPr lang="de-DE">
              <a:ea typeface="MS PGothic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304925"/>
            <a:ext cx="9906000" cy="504031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/>
          <a:p>
            <a:endParaRPr lang="de-AT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6621463" y="100013"/>
            <a:ext cx="2135187" cy="847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988" tIns="41994" rIns="83988" bIns="41994"/>
          <a:lstStyle/>
          <a:p>
            <a:endParaRPr lang="de-DE">
              <a:ea typeface="MS PGothic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51" y="1600686"/>
            <a:ext cx="8852576" cy="1871555"/>
          </a:xfrm>
        </p:spPr>
        <p:txBody>
          <a:bodyPr anchor="t">
            <a:normAutofit/>
          </a:bodyPr>
          <a:lstStyle>
            <a:lvl1pPr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551" y="3886200"/>
            <a:ext cx="8852576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75757"/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60550" y="2384250"/>
            <a:ext cx="8852577" cy="980039"/>
          </a:xfrm>
        </p:spPr>
        <p:txBody>
          <a:bodyPr>
            <a:normAutofit/>
          </a:bodyPr>
          <a:lstStyle>
            <a:lvl1pPr marL="0" indent="0">
              <a:buNone/>
              <a:defRPr sz="2600" b="1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1" name="Bild 10" descr="OeBB_INFRA_rgb226-0-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00" y="295200"/>
            <a:ext cx="123709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8852576" cy="437190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4AA53-894F-49A7-9BBA-F1BA8F27D3F8}" type="datetime1">
              <a:rPr lang="de-DE"/>
              <a:pPr>
                <a:defRPr/>
              </a:pPr>
              <a:t>13.06.2019</a:t>
            </a:fld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7EAF-C16F-4610-A872-8EA508EA43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25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8852576" cy="39124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6C399-A0FB-47EE-B3B7-A1E159F46C19}" type="datetime1">
              <a:rPr lang="de-DE"/>
              <a:pPr>
                <a:defRPr/>
              </a:pPr>
              <a:t>13.06.2019</a:t>
            </a:fld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38B9-F25A-478E-902F-55412F1A23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26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2" y="2188359"/>
            <a:ext cx="4182794" cy="39124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2" y="1728896"/>
            <a:ext cx="4182794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954558" y="1305793"/>
            <a:ext cx="4954558" cy="5066479"/>
          </a:xfrm>
          <a:solidFill>
            <a:srgbClr val="D6D6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0E24-1DBA-43CE-BCBA-C4E5D1DBEF4D}" type="datetime1">
              <a:rPr lang="de-DE"/>
              <a:pPr>
                <a:defRPr/>
              </a:pPr>
              <a:t>13.06.2019</a:t>
            </a:fld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1E41-6BCE-4158-A755-06071B096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4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1834-7718-4EE9-98E6-4158E86E411E}" type="datetime1">
              <a:rPr lang="de-DE"/>
              <a:pPr>
                <a:defRPr/>
              </a:pPr>
              <a:t>13.06.2019</a:t>
            </a:fld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8174-1825-4CCB-A724-C465813275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7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28788"/>
            <a:ext cx="88534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7920000" y="6429600"/>
            <a:ext cx="868363" cy="263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ヒラギノ角ゴ Pro W3" pitchFamily="1" charset="-128"/>
              </a:defRPr>
            </a:lvl1pPr>
          </a:lstStyle>
          <a:p>
            <a:pPr>
              <a:defRPr/>
            </a:pPr>
            <a:fld id="{16B55892-4139-4253-9E49-71E872EE27C3}" type="datetime1">
              <a:rPr lang="de-DE"/>
              <a:pPr>
                <a:defRPr/>
              </a:pPr>
              <a:t>13.06.2019</a:t>
            </a:fld>
            <a:endParaRPr lang="de-DE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3350" y="6429600"/>
            <a:ext cx="388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ea typeface="MS PGothic" pitchFamily="34" charset="-128"/>
              </a:defRPr>
            </a:lvl1pPr>
          </a:lstStyle>
          <a:p>
            <a:pPr>
              <a:defRPr/>
            </a:pPr>
            <a:fld id="{A68F042E-D9D2-4A7C-94AD-7B1B5BDA33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Picture 12" descr="grauer Streif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9123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560388" y="504825"/>
            <a:ext cx="6361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cxnSp>
        <p:nvCxnSpPr>
          <p:cNvPr id="1034" name="Gerade Verbindung 10"/>
          <p:cNvCxnSpPr>
            <a:cxnSpLocks noChangeShapeType="1"/>
          </p:cNvCxnSpPr>
          <p:nvPr/>
        </p:nvCxnSpPr>
        <p:spPr bwMode="auto">
          <a:xfrm>
            <a:off x="560388" y="6364800"/>
            <a:ext cx="8855075" cy="0"/>
          </a:xfrm>
          <a:prstGeom prst="line">
            <a:avLst/>
          </a:prstGeom>
          <a:noFill/>
          <a:ln w="12700">
            <a:solidFill>
              <a:srgbClr val="C1C1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d 1" descr="OeBB_INFRA_rgb226-0-4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50" y="295200"/>
            <a:ext cx="822302" cy="406800"/>
          </a:xfrm>
          <a:prstGeom prst="rect">
            <a:avLst/>
          </a:prstGeom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60388" y="6559252"/>
            <a:ext cx="4140000" cy="1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7263" eaLnBrk="1" hangingPunct="1">
              <a:spcBef>
                <a:spcPts val="0"/>
              </a:spcBef>
            </a:pPr>
            <a:r>
              <a:rPr lang="de-DE" sz="900" dirty="0">
                <a:cs typeface="Arial" pitchFamily="34" charset="0"/>
              </a:rPr>
              <a:t>Bahnstromvertrieb</a:t>
            </a:r>
            <a:r>
              <a:rPr lang="de-DE" sz="900" baseline="0" dirty="0">
                <a:cs typeface="Arial" pitchFamily="34" charset="0"/>
              </a:rPr>
              <a:t> Österreich</a:t>
            </a:r>
            <a:endParaRPr lang="de-DE" sz="900" dirty="0"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560385" y="6429600"/>
            <a:ext cx="6113547" cy="2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cs typeface="Arial" pitchFamily="34" charset="0"/>
              </a:rPr>
              <a:t>ÖBB-Infrastruktur AG </a:t>
            </a:r>
            <a:r>
              <a:rPr lang="de-DE" sz="900" baseline="0" dirty="0">
                <a:cs typeface="Arial" pitchFamily="34" charset="0"/>
              </a:rPr>
              <a:t>| Bahnsysteme – Energiemanagement (öffentlich)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4" r:id="rId2"/>
    <p:sldLayoutId id="2147483885" r:id="rId3"/>
    <p:sldLayoutId id="2147483886" r:id="rId4"/>
    <p:sldLayoutId id="2147483887" r:id="rId5"/>
  </p:sldLayoutIdLst>
  <p:hf hdr="0"/>
  <p:txStyles>
    <p:titleStyle>
      <a:lvl1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Geneva" charset="0"/>
          <a:cs typeface="Geneva" charset="0"/>
        </a:defRPr>
      </a:lvl1pPr>
      <a:lvl2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419938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839876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259815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679753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14325" indent="-314325" algn="l" defTabSz="931863" rtl="0" eaLnBrk="1" fontAlgn="base" hangingPunct="1">
        <a:spcBef>
          <a:spcPts val="925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85750" indent="-285750" algn="l" defTabSz="931863" rtl="0" eaLnBrk="1" fontAlgn="base" hangingPunct="1">
        <a:spcBef>
          <a:spcPts val="13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560388" indent="-296863" algn="l" defTabSz="9318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882000" indent="-306000" algn="l" defTabSz="931863" rtl="0" eaLnBrk="1" fontAlgn="base" hangingPunct="1">
        <a:spcBef>
          <a:spcPct val="20000"/>
        </a:spcBef>
        <a:spcAft>
          <a:spcPct val="0"/>
        </a:spcAft>
        <a:buSzPct val="100000"/>
        <a:buFont typeface="Symbol" charset="2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1123950" indent="-273050" algn="l" defTabSz="931863" rtl="0" eaLnBrk="1" fontAlgn="base" hangingPunct="1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2521088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41026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60964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780902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302092"/>
            <a:ext cx="990758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 1" descr="OeBB_RPLogo_box_RGB_2z_p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08" y="1326865"/>
            <a:ext cx="3782692" cy="13553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" y="2925762"/>
            <a:ext cx="6432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1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171"/>
            <a:ext cx="98996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b="1" dirty="0">
                <a:ea typeface="MS PGothic" charset="0"/>
                <a:cs typeface="MS PGothic" pitchFamily="34" charset="-128"/>
              </a:rPr>
              <a:t>Settlement </a:t>
            </a:r>
            <a:r>
              <a:rPr lang="de-DE" b="1" dirty="0" err="1">
                <a:ea typeface="MS PGothic" charset="0"/>
                <a:cs typeface="MS PGothic" pitchFamily="34" charset="-128"/>
              </a:rPr>
              <a:t>and</a:t>
            </a:r>
            <a:r>
              <a:rPr lang="de-DE" b="1" dirty="0">
                <a:ea typeface="MS PGothic" charset="0"/>
                <a:cs typeface="MS PGothic" pitchFamily="34" charset="-128"/>
              </a:rPr>
              <a:t> </a:t>
            </a:r>
            <a:r>
              <a:rPr lang="de-DE" b="1" dirty="0" err="1">
                <a:ea typeface="MS PGothic" charset="0"/>
                <a:cs typeface="MS PGothic" pitchFamily="34" charset="-128"/>
              </a:rPr>
              <a:t>Billing</a:t>
            </a:r>
            <a:r>
              <a:rPr lang="de-DE" b="1" dirty="0">
                <a:ea typeface="MS PGothic" charset="0"/>
                <a:cs typeface="MS PGothic" pitchFamily="34" charset="-128"/>
              </a:rPr>
              <a:t> in 14 countries</a:t>
            </a:r>
            <a:endParaRPr lang="de-AT" b="1" dirty="0"/>
          </a:p>
          <a:p>
            <a:pPr lvl="1"/>
            <a:r>
              <a:rPr lang="en-US" b="1" dirty="0"/>
              <a:t>Over 1,300 units installed </a:t>
            </a:r>
          </a:p>
          <a:p>
            <a:pPr lvl="1"/>
            <a:r>
              <a:rPr lang="de-AT" b="1" dirty="0"/>
              <a:t>More </a:t>
            </a:r>
            <a:r>
              <a:rPr lang="de-AT" b="1" dirty="0" err="1"/>
              <a:t>than</a:t>
            </a:r>
            <a:r>
              <a:rPr lang="de-AT" b="1" dirty="0"/>
              <a:t> 30 </a:t>
            </a:r>
            <a:r>
              <a:rPr lang="de-AT" b="1" dirty="0" err="1"/>
              <a:t>customers</a:t>
            </a:r>
            <a:r>
              <a:rPr lang="de-AT" b="1" dirty="0"/>
              <a:t> all </a:t>
            </a:r>
            <a:r>
              <a:rPr lang="de-AT" b="1" dirty="0" err="1"/>
              <a:t>over</a:t>
            </a:r>
            <a:r>
              <a:rPr lang="de-AT" b="1" dirty="0"/>
              <a:t> Europe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railpower</a:t>
            </a:r>
            <a:r>
              <a:rPr lang="de-AT" dirty="0"/>
              <a:t> box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A77EAF-C16F-4610-A872-8EA508EA430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1" y="2689428"/>
            <a:ext cx="7662056" cy="390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5" y="1931888"/>
            <a:ext cx="8049905" cy="40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3080" b="11480"/>
          <a:stretch/>
        </p:blipFill>
        <p:spPr>
          <a:xfrm>
            <a:off x="4816539" y="4282883"/>
            <a:ext cx="663377" cy="2431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21" y="4593896"/>
            <a:ext cx="407082" cy="232618"/>
          </a:xfrm>
          <a:prstGeom prst="rect">
            <a:avLst/>
          </a:prstGeom>
        </p:spPr>
      </p:pic>
      <p:pic>
        <p:nvPicPr>
          <p:cNvPr id="4098" name="Picture 2" descr="O:\BS\EM\01_Intern\Marketing\Bildmaterial\Logos\Kunden &amp; Partner\RAABERBAHN_CARGO_LOG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51" y="3962518"/>
            <a:ext cx="655762" cy="2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7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z163903\AppData\Local\Microsoft\Windows\Temporary Internet Files\Content.Outlook\MANRTLQ5\140826_Oebb_Produktblatt_Grfx_RZ-01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84" y="3448050"/>
            <a:ext cx="5525226" cy="340995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300151" y="3448050"/>
            <a:ext cx="5605849" cy="340995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Support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A77EAF-C16F-4610-A872-8EA508EA430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0388" y="1728788"/>
            <a:ext cx="8853487" cy="46216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14325" indent="-314325" algn="l" defTabSz="931863" rtl="0" eaLnBrk="1" fontAlgn="base" hangingPunct="1">
              <a:spcBef>
                <a:spcPts val="9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285750" indent="-285750" algn="l" defTabSz="931863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2pPr>
            <a:lvl3pPr marL="560388" indent="-296863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3pPr>
            <a:lvl4pPr marL="882000" indent="-306000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Symbol" charset="2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4pPr>
            <a:lvl5pPr marL="1123950" indent="-273050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09090"/>
              </a:buClr>
              <a:buSzPct val="100000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5pPr>
            <a:lvl6pPr marL="2521088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1026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60964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80902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AT" sz="1800" b="1" kern="0" dirty="0"/>
              <a:t>The ÖBB-Infrastruktur AG </a:t>
            </a:r>
            <a:r>
              <a:rPr lang="de-AT" sz="1800" b="1" kern="0" dirty="0" err="1"/>
              <a:t>bears</a:t>
            </a:r>
            <a:r>
              <a:rPr lang="de-AT" sz="1800" b="1" kern="0" dirty="0"/>
              <a:t> </a:t>
            </a:r>
            <a:r>
              <a:rPr lang="de-AT" sz="1800" b="1" kern="0" dirty="0" err="1"/>
              <a:t>the</a:t>
            </a:r>
            <a:r>
              <a:rPr lang="de-AT" sz="1800" b="1" kern="0" dirty="0"/>
              <a:t> </a:t>
            </a:r>
            <a:r>
              <a:rPr lang="de-AT" sz="1800" b="1" kern="0" dirty="0" err="1"/>
              <a:t>investment</a:t>
            </a:r>
            <a:r>
              <a:rPr lang="de-AT" sz="1800" b="1" kern="0" dirty="0"/>
              <a:t> </a:t>
            </a:r>
            <a:r>
              <a:rPr lang="de-AT" sz="1800" b="1" kern="0" dirty="0" err="1"/>
              <a:t>costs</a:t>
            </a:r>
            <a:r>
              <a:rPr lang="de-AT" sz="1800" b="1" kern="0" dirty="0"/>
              <a:t> </a:t>
            </a:r>
            <a:r>
              <a:rPr lang="de-AT" sz="1800" b="1" kern="0" dirty="0" err="1"/>
              <a:t>for</a:t>
            </a:r>
            <a:r>
              <a:rPr lang="de-AT" sz="1800" b="1" kern="0" dirty="0"/>
              <a:t> </a:t>
            </a:r>
            <a:r>
              <a:rPr lang="de-AT" sz="1800" b="1" kern="0" dirty="0" err="1"/>
              <a:t>the</a:t>
            </a:r>
            <a:r>
              <a:rPr lang="de-AT" sz="1800" b="1" kern="0" dirty="0"/>
              <a:t> railpower box </a:t>
            </a:r>
            <a:r>
              <a:rPr lang="de-AT" sz="1800" b="1" kern="0" dirty="0" err="1"/>
              <a:t>and</a:t>
            </a:r>
            <a:r>
              <a:rPr lang="de-AT" sz="1800" b="1" kern="0" dirty="0"/>
              <a:t> </a:t>
            </a:r>
            <a:r>
              <a:rPr lang="de-AT" sz="1800" b="1" kern="0" dirty="0" err="1"/>
              <a:t>provides</a:t>
            </a:r>
            <a:r>
              <a:rPr lang="de-AT" sz="1800" b="1" kern="0" dirty="0"/>
              <a:t> </a:t>
            </a:r>
            <a:r>
              <a:rPr lang="de-AT" sz="1800" b="1" kern="0" dirty="0" err="1"/>
              <a:t>the</a:t>
            </a:r>
            <a:r>
              <a:rPr lang="de-AT" sz="1800" b="1" kern="0" dirty="0"/>
              <a:t> </a:t>
            </a:r>
            <a:r>
              <a:rPr lang="de-AT" sz="1800" b="1" kern="0" dirty="0" err="1"/>
              <a:t>railway</a:t>
            </a:r>
            <a:r>
              <a:rPr lang="de-AT" sz="1800" b="1" kern="0" dirty="0"/>
              <a:t> </a:t>
            </a:r>
            <a:r>
              <a:rPr lang="de-AT" sz="1800" b="1" kern="0" dirty="0" err="1"/>
              <a:t>untertakings</a:t>
            </a:r>
            <a:r>
              <a:rPr lang="de-AT" sz="1800" b="1" kern="0" dirty="0"/>
              <a:t> </a:t>
            </a:r>
            <a:r>
              <a:rPr lang="de-AT" sz="1800" b="1" kern="0" dirty="0" err="1"/>
              <a:t>with</a:t>
            </a:r>
            <a:r>
              <a:rPr lang="de-AT" sz="1800" b="1" kern="0" dirty="0"/>
              <a:t> </a:t>
            </a:r>
            <a:r>
              <a:rPr lang="de-AT" sz="1800" b="1" kern="0" dirty="0" err="1"/>
              <a:t>the</a:t>
            </a:r>
            <a:r>
              <a:rPr lang="de-AT" sz="1800" b="1" kern="0" dirty="0"/>
              <a:t> </a:t>
            </a:r>
            <a:r>
              <a:rPr lang="de-AT" sz="1800" b="1" kern="0" dirty="0" err="1"/>
              <a:t>system</a:t>
            </a:r>
            <a:r>
              <a:rPr lang="de-AT" sz="1800" b="1" kern="0" dirty="0"/>
              <a:t> </a:t>
            </a:r>
            <a:r>
              <a:rPr lang="de-AT" sz="1800" b="1" kern="0" dirty="0" err="1"/>
              <a:t>for</a:t>
            </a:r>
            <a:r>
              <a:rPr lang="de-AT" sz="1800" b="1" kern="0" dirty="0"/>
              <a:t> a </a:t>
            </a:r>
            <a:r>
              <a:rPr lang="de-AT" sz="1800" b="1" kern="0" dirty="0" err="1"/>
              <a:t>monthly</a:t>
            </a:r>
            <a:r>
              <a:rPr lang="de-AT" sz="1800" b="1" kern="0" dirty="0"/>
              <a:t> </a:t>
            </a:r>
            <a:r>
              <a:rPr lang="de-AT" sz="1800" b="1" kern="0" dirty="0" err="1"/>
              <a:t>measurement</a:t>
            </a:r>
            <a:r>
              <a:rPr lang="de-AT" sz="1800" b="1" kern="0" dirty="0"/>
              <a:t> </a:t>
            </a:r>
            <a:r>
              <a:rPr lang="de-AT" sz="1800" b="1" kern="0" dirty="0" err="1"/>
              <a:t>fee</a:t>
            </a:r>
            <a:endParaRPr lang="de-AT" sz="1800" b="1" kern="0" dirty="0"/>
          </a:p>
          <a:p>
            <a:pPr>
              <a:buFont typeface="Wingdings" pitchFamily="2" charset="2"/>
              <a:buChar char="§"/>
            </a:pPr>
            <a:r>
              <a:rPr lang="de-AT" sz="1800" b="1" kern="0" dirty="0"/>
              <a:t>Measurement </a:t>
            </a:r>
            <a:r>
              <a:rPr lang="de-AT" sz="1800" b="1" kern="0" dirty="0" err="1"/>
              <a:t>fee</a:t>
            </a:r>
            <a:r>
              <a:rPr lang="de-AT" sz="1800" b="1" kern="0" dirty="0"/>
              <a:t> </a:t>
            </a:r>
            <a:r>
              <a:rPr lang="de-AT" sz="1800" b="1" kern="0" dirty="0" err="1"/>
              <a:t>includes</a:t>
            </a:r>
            <a:endParaRPr lang="de-AT" sz="1800" b="1" kern="0" dirty="0"/>
          </a:p>
          <a:p>
            <a:pPr lvl="2"/>
            <a:r>
              <a:rPr lang="de-AT" sz="1800" kern="0" dirty="0"/>
              <a:t>Hardware </a:t>
            </a:r>
            <a:r>
              <a:rPr lang="de-AT" sz="1800" kern="0" dirty="0" err="1"/>
              <a:t>and</a:t>
            </a:r>
            <a:r>
              <a:rPr lang="de-AT" sz="1800" kern="0" dirty="0"/>
              <a:t> </a:t>
            </a:r>
            <a:r>
              <a:rPr lang="de-AT" sz="1800" kern="0" dirty="0" err="1"/>
              <a:t>software</a:t>
            </a:r>
            <a:r>
              <a:rPr lang="de-AT" sz="1800" kern="0" dirty="0"/>
              <a:t> </a:t>
            </a:r>
            <a:r>
              <a:rPr lang="de-AT" sz="1800" kern="0" dirty="0" err="1"/>
              <a:t>of</a:t>
            </a:r>
            <a:r>
              <a:rPr lang="de-AT" sz="1800" kern="0" dirty="0"/>
              <a:t> </a:t>
            </a:r>
            <a:r>
              <a:rPr lang="de-AT" sz="1800" kern="0" dirty="0" err="1"/>
              <a:t>the</a:t>
            </a:r>
            <a:r>
              <a:rPr lang="de-AT" sz="1800" kern="0" dirty="0"/>
              <a:t> railpower box incl. all </a:t>
            </a:r>
            <a:r>
              <a:rPr lang="de-AT" sz="1800" kern="0" dirty="0" err="1"/>
              <a:t>components</a:t>
            </a:r>
            <a:r>
              <a:rPr lang="de-AT" sz="1800" kern="0" dirty="0"/>
              <a:t> </a:t>
            </a:r>
          </a:p>
          <a:p>
            <a:pPr lvl="2"/>
            <a:r>
              <a:rPr lang="de-AT" sz="1800" dirty="0"/>
              <a:t>Training </a:t>
            </a:r>
            <a:r>
              <a:rPr lang="de-AT" sz="1800" dirty="0" err="1"/>
              <a:t>of</a:t>
            </a:r>
            <a:r>
              <a:rPr lang="de-AT" sz="1800" dirty="0"/>
              <a:t> a Europe </a:t>
            </a:r>
            <a:r>
              <a:rPr lang="de-AT" sz="1800" dirty="0" err="1"/>
              <a:t>wide</a:t>
            </a:r>
            <a:r>
              <a:rPr lang="de-AT" sz="1800" dirty="0"/>
              <a:t> </a:t>
            </a:r>
            <a:r>
              <a:rPr lang="de-AT" sz="1800" dirty="0" err="1"/>
              <a:t>service</a:t>
            </a:r>
            <a:r>
              <a:rPr lang="de-AT" sz="1800" dirty="0"/>
              <a:t> </a:t>
            </a:r>
            <a:r>
              <a:rPr lang="de-AT" sz="1800" dirty="0" err="1"/>
              <a:t>stations</a:t>
            </a:r>
            <a:r>
              <a:rPr lang="de-AT" sz="1800" dirty="0"/>
              <a:t> </a:t>
            </a:r>
            <a:r>
              <a:rPr lang="de-AT" sz="1800" dirty="0" err="1"/>
              <a:t>network</a:t>
            </a:r>
            <a:r>
              <a:rPr lang="de-AT" sz="1800" dirty="0"/>
              <a:t> </a:t>
            </a:r>
            <a:r>
              <a:rPr lang="de-AT" sz="1800" dirty="0" err="1"/>
              <a:t>for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installation</a:t>
            </a:r>
            <a:r>
              <a:rPr lang="de-AT" sz="1800" dirty="0"/>
              <a:t>/</a:t>
            </a:r>
            <a:r>
              <a:rPr lang="de-AT" sz="1800" dirty="0" err="1"/>
              <a:t>replace</a:t>
            </a:r>
            <a:endParaRPr lang="de-AT" sz="1800" dirty="0"/>
          </a:p>
          <a:p>
            <a:pPr lvl="2"/>
            <a:r>
              <a:rPr lang="de-AT" sz="1800" dirty="0"/>
              <a:t>Remote </a:t>
            </a:r>
            <a:r>
              <a:rPr lang="de-AT" sz="1800" dirty="0" err="1"/>
              <a:t>monitoring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equipments</a:t>
            </a:r>
            <a:r>
              <a:rPr lang="de-AT" sz="1800" dirty="0"/>
              <a:t>, immediate </a:t>
            </a:r>
            <a:r>
              <a:rPr lang="de-AT" sz="1800" dirty="0" err="1"/>
              <a:t>feedback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direct</a:t>
            </a:r>
            <a:r>
              <a:rPr lang="de-AT" sz="1800" dirty="0"/>
              <a:t>/</a:t>
            </a:r>
            <a:r>
              <a:rPr lang="de-AT" sz="1800" dirty="0" err="1"/>
              <a:t>indirect</a:t>
            </a:r>
            <a:r>
              <a:rPr lang="de-AT" sz="1800" dirty="0"/>
              <a:t> </a:t>
            </a:r>
            <a:r>
              <a:rPr lang="de-AT" sz="1800" dirty="0" err="1"/>
              <a:t>customer</a:t>
            </a:r>
            <a:r>
              <a:rPr lang="de-AT" sz="1800" dirty="0"/>
              <a:t>. </a:t>
            </a:r>
          </a:p>
          <a:p>
            <a:pPr lvl="2"/>
            <a:r>
              <a:rPr lang="de-AT" sz="1800" dirty="0"/>
              <a:t>Spare </a:t>
            </a:r>
            <a:r>
              <a:rPr lang="de-AT" sz="1800" dirty="0" err="1"/>
              <a:t>parts</a:t>
            </a:r>
            <a:r>
              <a:rPr lang="de-AT" sz="1800" dirty="0"/>
              <a:t> </a:t>
            </a:r>
            <a:r>
              <a:rPr lang="de-AT" sz="1800" dirty="0" err="1"/>
              <a:t>management</a:t>
            </a:r>
            <a:r>
              <a:rPr lang="de-AT" sz="1800" dirty="0"/>
              <a:t> - </a:t>
            </a:r>
            <a:r>
              <a:rPr lang="de-AT" sz="1800" dirty="0" err="1"/>
              <a:t>for</a:t>
            </a:r>
            <a:r>
              <a:rPr lang="de-AT" sz="1800" dirty="0"/>
              <a:t> </a:t>
            </a:r>
            <a:r>
              <a:rPr lang="de-AT" sz="1800" dirty="0" err="1"/>
              <a:t>any</a:t>
            </a:r>
            <a:r>
              <a:rPr lang="de-AT" sz="1800" dirty="0"/>
              <a:t> </a:t>
            </a:r>
            <a:r>
              <a:rPr lang="de-AT" sz="1800" dirty="0" err="1"/>
              <a:t>mulfunction</a:t>
            </a:r>
            <a:r>
              <a:rPr lang="de-AT" sz="1800" dirty="0"/>
              <a:t>, a </a:t>
            </a:r>
            <a:r>
              <a:rPr lang="de-AT" sz="1800" dirty="0" err="1"/>
              <a:t>replace</a:t>
            </a:r>
            <a:r>
              <a:rPr lang="de-AT" sz="1800" dirty="0"/>
              <a:t> box will </a:t>
            </a:r>
            <a:r>
              <a:rPr lang="de-AT" sz="1800" dirty="0" err="1"/>
              <a:t>be</a:t>
            </a:r>
            <a:r>
              <a:rPr lang="de-AT" sz="1800" dirty="0"/>
              <a:t> </a:t>
            </a:r>
            <a:r>
              <a:rPr lang="de-AT" sz="1800" dirty="0" err="1"/>
              <a:t>sent</a:t>
            </a:r>
            <a:endParaRPr lang="de-AT" sz="1800" dirty="0"/>
          </a:p>
          <a:p>
            <a:pPr lvl="2"/>
            <a:r>
              <a:rPr lang="de-AT" sz="1800" kern="0" dirty="0"/>
              <a:t>Access </a:t>
            </a:r>
            <a:r>
              <a:rPr lang="de-AT" sz="1800" kern="0" dirty="0" err="1"/>
              <a:t>to</a:t>
            </a:r>
            <a:r>
              <a:rPr lang="de-AT" sz="1800" kern="0" dirty="0"/>
              <a:t> </a:t>
            </a:r>
            <a:r>
              <a:rPr lang="de-AT" sz="1800" kern="0" dirty="0" err="1"/>
              <a:t>the</a:t>
            </a:r>
            <a:r>
              <a:rPr lang="de-AT" sz="1800" kern="0" dirty="0"/>
              <a:t> </a:t>
            </a:r>
            <a:r>
              <a:rPr lang="de-AT" sz="1800" kern="0" dirty="0" err="1"/>
              <a:t>internet</a:t>
            </a:r>
            <a:r>
              <a:rPr lang="de-AT" sz="1800" kern="0" dirty="0"/>
              <a:t> </a:t>
            </a:r>
            <a:r>
              <a:rPr lang="de-AT" sz="1800" kern="0" dirty="0" err="1"/>
              <a:t>application</a:t>
            </a:r>
            <a:r>
              <a:rPr lang="de-AT" sz="1800" kern="0" dirty="0"/>
              <a:t> </a:t>
            </a:r>
            <a:r>
              <a:rPr lang="de-AT" sz="1800" i="1" kern="0" dirty="0"/>
              <a:t>railpower client </a:t>
            </a:r>
            <a:r>
              <a:rPr lang="de-AT" sz="1800" kern="0" dirty="0"/>
              <a:t>(</a:t>
            </a:r>
            <a:r>
              <a:rPr lang="de-AT" sz="1800" kern="0" dirty="0" err="1"/>
              <a:t>desktop</a:t>
            </a:r>
            <a:r>
              <a:rPr lang="de-AT" sz="1800" kern="0" dirty="0"/>
              <a:t> / mobile) </a:t>
            </a:r>
            <a:r>
              <a:rPr lang="de-AT" sz="1800" kern="0" dirty="0" err="1"/>
              <a:t>for</a:t>
            </a:r>
            <a:r>
              <a:rPr lang="de-AT" sz="1800" kern="0" dirty="0"/>
              <a:t> a 24/7 </a:t>
            </a:r>
            <a:r>
              <a:rPr lang="de-AT" sz="1800" kern="0" dirty="0" err="1"/>
              <a:t>review</a:t>
            </a:r>
            <a:r>
              <a:rPr lang="de-AT" sz="1800" kern="0" dirty="0"/>
              <a:t> </a:t>
            </a:r>
            <a:r>
              <a:rPr lang="de-AT" sz="1800" kern="0" dirty="0" err="1"/>
              <a:t>of</a:t>
            </a:r>
            <a:r>
              <a:rPr lang="de-AT" sz="1800" kern="0" dirty="0"/>
              <a:t> </a:t>
            </a:r>
            <a:r>
              <a:rPr lang="de-AT" sz="1800" kern="0" dirty="0" err="1"/>
              <a:t>energy</a:t>
            </a:r>
            <a:r>
              <a:rPr lang="de-AT" sz="1800" kern="0" dirty="0"/>
              <a:t> </a:t>
            </a:r>
            <a:r>
              <a:rPr lang="de-AT" sz="1800" kern="0" dirty="0" err="1"/>
              <a:t>and</a:t>
            </a:r>
            <a:r>
              <a:rPr lang="de-AT" sz="1800" kern="0" dirty="0"/>
              <a:t> </a:t>
            </a:r>
            <a:r>
              <a:rPr lang="de-AT" sz="1800" kern="0" dirty="0" err="1"/>
              <a:t>position</a:t>
            </a:r>
            <a:r>
              <a:rPr lang="de-AT" sz="1800" kern="0" dirty="0"/>
              <a:t> </a:t>
            </a:r>
            <a:r>
              <a:rPr lang="de-AT" sz="1800" kern="0" dirty="0" err="1"/>
              <a:t>data</a:t>
            </a:r>
            <a:endParaRPr lang="de-AT" sz="1800" kern="0" dirty="0"/>
          </a:p>
          <a:p>
            <a:pPr lvl="2"/>
            <a:r>
              <a:rPr lang="de-AT" sz="1800" kern="0" dirty="0"/>
              <a:t>Data </a:t>
            </a:r>
            <a:r>
              <a:rPr lang="de-AT" sz="1800" kern="0" dirty="0" err="1"/>
              <a:t>exchange</a:t>
            </a:r>
            <a:r>
              <a:rPr lang="de-AT" sz="1800" kern="0" dirty="0"/>
              <a:t> </a:t>
            </a:r>
            <a:r>
              <a:rPr lang="de-AT" sz="1800" kern="0" dirty="0" err="1"/>
              <a:t>with</a:t>
            </a:r>
            <a:r>
              <a:rPr lang="de-AT" sz="1800" kern="0" dirty="0"/>
              <a:t> </a:t>
            </a:r>
            <a:r>
              <a:rPr lang="de-AT" sz="1800" kern="0" dirty="0" err="1"/>
              <a:t>other</a:t>
            </a:r>
            <a:r>
              <a:rPr lang="de-AT" sz="1800" kern="0" dirty="0"/>
              <a:t> </a:t>
            </a:r>
            <a:r>
              <a:rPr lang="de-AT" sz="1800" kern="0" dirty="0" err="1"/>
              <a:t>infrastructure</a:t>
            </a:r>
            <a:r>
              <a:rPr lang="de-AT" sz="1800" kern="0" dirty="0"/>
              <a:t> </a:t>
            </a:r>
            <a:r>
              <a:rPr lang="de-AT" sz="1800" kern="0" dirty="0" err="1"/>
              <a:t>managers</a:t>
            </a:r>
            <a:r>
              <a:rPr lang="de-AT" sz="1800" kern="0" dirty="0"/>
              <a:t> </a:t>
            </a:r>
            <a:r>
              <a:rPr lang="de-AT" sz="1800" kern="0" dirty="0" err="1"/>
              <a:t>and</a:t>
            </a:r>
            <a:r>
              <a:rPr lang="de-AT" sz="1800" kern="0" dirty="0"/>
              <a:t> </a:t>
            </a:r>
            <a:r>
              <a:rPr lang="de-AT" sz="1800" kern="0" dirty="0" err="1"/>
              <a:t>energy</a:t>
            </a:r>
            <a:r>
              <a:rPr lang="de-AT" sz="1800" kern="0" dirty="0"/>
              <a:t> </a:t>
            </a:r>
            <a:r>
              <a:rPr lang="de-AT" sz="1800" kern="0" dirty="0" err="1"/>
              <a:t>providers</a:t>
            </a:r>
            <a:r>
              <a:rPr lang="de-AT" sz="1800" kern="0" dirty="0"/>
              <a:t> such </a:t>
            </a:r>
            <a:r>
              <a:rPr lang="de-AT" sz="1800" kern="0" dirty="0" err="1"/>
              <a:t>as</a:t>
            </a:r>
            <a:r>
              <a:rPr lang="de-AT" sz="1800" kern="0" dirty="0"/>
              <a:t> </a:t>
            </a:r>
            <a:r>
              <a:rPr lang="de-AT" sz="1600" dirty="0"/>
              <a:t>DB (Germany), SBB (</a:t>
            </a:r>
            <a:r>
              <a:rPr lang="de-AT" sz="1600" dirty="0" err="1"/>
              <a:t>Switzerland</a:t>
            </a:r>
            <a:r>
              <a:rPr lang="de-AT" sz="1600" dirty="0"/>
              <a:t>), EREX (</a:t>
            </a:r>
            <a:r>
              <a:rPr lang="de-AT" sz="1600" dirty="0" err="1"/>
              <a:t>Denmark</a:t>
            </a:r>
            <a:r>
              <a:rPr lang="de-AT" sz="1600" dirty="0"/>
              <a:t>, </a:t>
            </a:r>
            <a:r>
              <a:rPr lang="de-AT" sz="1600" dirty="0" err="1"/>
              <a:t>Belgium</a:t>
            </a:r>
            <a:r>
              <a:rPr lang="de-AT" sz="1600" dirty="0"/>
              <a:t>, </a:t>
            </a:r>
            <a:r>
              <a:rPr lang="de-AT" sz="1600" dirty="0" err="1"/>
              <a:t>Norway</a:t>
            </a:r>
            <a:r>
              <a:rPr lang="de-AT" sz="1600" dirty="0"/>
              <a:t>, </a:t>
            </a:r>
            <a:r>
              <a:rPr lang="de-AT" sz="1600" dirty="0" err="1"/>
              <a:t>Sweden</a:t>
            </a:r>
            <a:r>
              <a:rPr lang="de-AT" sz="1600" dirty="0"/>
              <a:t>, Finnland, </a:t>
            </a:r>
            <a:r>
              <a:rPr lang="de-AT" sz="1600" dirty="0" err="1"/>
              <a:t>Netherlands</a:t>
            </a:r>
            <a:r>
              <a:rPr lang="de-AT" sz="1600" dirty="0"/>
              <a:t>), MAV (</a:t>
            </a:r>
            <a:r>
              <a:rPr lang="de-AT" sz="1600" dirty="0" err="1"/>
              <a:t>Hungary</a:t>
            </a:r>
            <a:r>
              <a:rPr lang="de-AT" sz="1600" dirty="0"/>
              <a:t>), </a:t>
            </a:r>
            <a:r>
              <a:rPr lang="de-AT" sz="1600" dirty="0" err="1"/>
              <a:t>Slowenia</a:t>
            </a:r>
            <a:r>
              <a:rPr lang="de-AT" sz="1600" dirty="0"/>
              <a:t>, Czech </a:t>
            </a:r>
            <a:r>
              <a:rPr lang="de-AT" sz="1600" dirty="0" err="1"/>
              <a:t>Republic</a:t>
            </a:r>
            <a:r>
              <a:rPr lang="de-AT" sz="1600" dirty="0"/>
              <a:t>, Romania, </a:t>
            </a:r>
            <a:r>
              <a:rPr lang="de-AT" sz="1600" dirty="0" err="1"/>
              <a:t>Bulgaria</a:t>
            </a:r>
            <a:r>
              <a:rPr lang="de-AT" sz="1600" dirty="0"/>
              <a:t>.</a:t>
            </a:r>
            <a:endParaRPr lang="de-AT" sz="1800" kern="0" dirty="0"/>
          </a:p>
          <a:p>
            <a:pPr>
              <a:buFont typeface="Wingdings" pitchFamily="2" charset="2"/>
              <a:buChar char="§"/>
            </a:pPr>
            <a:r>
              <a:rPr lang="de-AT" sz="1800" b="1" kern="0" dirty="0"/>
              <a:t>The </a:t>
            </a:r>
            <a:r>
              <a:rPr lang="de-AT" sz="1800" b="1" kern="0" dirty="0" err="1"/>
              <a:t>railway</a:t>
            </a:r>
            <a:r>
              <a:rPr lang="de-AT" sz="1800" b="1" kern="0" dirty="0"/>
              <a:t> </a:t>
            </a:r>
            <a:r>
              <a:rPr lang="de-AT" sz="1800" b="1" kern="0" dirty="0" err="1"/>
              <a:t>undertaking</a:t>
            </a:r>
            <a:r>
              <a:rPr lang="de-AT" sz="1800" b="1" kern="0" dirty="0"/>
              <a:t> </a:t>
            </a:r>
            <a:r>
              <a:rPr lang="de-AT" sz="1800" b="1" kern="0" dirty="0" err="1"/>
              <a:t>bears</a:t>
            </a:r>
            <a:r>
              <a:rPr lang="de-AT" sz="1800" b="1" kern="0" dirty="0"/>
              <a:t> </a:t>
            </a:r>
            <a:r>
              <a:rPr lang="de-AT" sz="1800" b="1" kern="0" dirty="0" err="1"/>
              <a:t>the</a:t>
            </a:r>
            <a:r>
              <a:rPr lang="de-AT" sz="1800" b="1" kern="0" dirty="0"/>
              <a:t> </a:t>
            </a:r>
            <a:r>
              <a:rPr lang="de-AT" sz="1800" b="1" kern="0" dirty="0" err="1"/>
              <a:t>installation</a:t>
            </a:r>
            <a:r>
              <a:rPr lang="de-AT" sz="1800" b="1" kern="0" dirty="0"/>
              <a:t> </a:t>
            </a:r>
            <a:r>
              <a:rPr lang="de-AT" sz="1800" b="1" kern="0" dirty="0" err="1"/>
              <a:t>costs</a:t>
            </a:r>
            <a:endParaRPr lang="de-AT" sz="1800" b="1" kern="0" dirty="0"/>
          </a:p>
          <a:p>
            <a:pPr lvl="2"/>
            <a:r>
              <a:rPr lang="de-AT" sz="1800" kern="0" dirty="0"/>
              <a:t>Support </a:t>
            </a:r>
            <a:r>
              <a:rPr lang="de-AT" sz="1800" kern="0" dirty="0" err="1"/>
              <a:t>for</a:t>
            </a:r>
            <a:r>
              <a:rPr lang="de-AT" sz="1800" kern="0" dirty="0"/>
              <a:t> </a:t>
            </a:r>
            <a:r>
              <a:rPr lang="de-AT" sz="1800" kern="0" dirty="0" err="1"/>
              <a:t>the</a:t>
            </a:r>
            <a:r>
              <a:rPr lang="de-AT" sz="1800" kern="0" dirty="0"/>
              <a:t> </a:t>
            </a:r>
            <a:r>
              <a:rPr lang="de-AT" sz="1800" kern="0" dirty="0" err="1"/>
              <a:t>first</a:t>
            </a:r>
            <a:r>
              <a:rPr lang="de-AT" sz="1800" kern="0" dirty="0"/>
              <a:t> </a:t>
            </a:r>
            <a:r>
              <a:rPr lang="de-AT" sz="1800" kern="0" dirty="0" err="1"/>
              <a:t>installation</a:t>
            </a:r>
            <a:r>
              <a:rPr lang="de-AT" sz="1800" kern="0" dirty="0"/>
              <a:t> by ÖBB-Infrastruktur AG (Installation </a:t>
            </a:r>
            <a:r>
              <a:rPr lang="de-AT" sz="1800" kern="0" dirty="0" err="1"/>
              <a:t>documents</a:t>
            </a:r>
            <a:r>
              <a:rPr lang="de-AT" sz="1800" kern="0" dirty="0"/>
              <a:t>, </a:t>
            </a:r>
            <a:r>
              <a:rPr lang="de-AT" sz="1800" kern="0" dirty="0" err="1"/>
              <a:t>video</a:t>
            </a:r>
            <a:r>
              <a:rPr lang="de-AT" sz="1800" kern="0" dirty="0"/>
              <a:t> </a:t>
            </a:r>
            <a:r>
              <a:rPr lang="de-AT" sz="1800" kern="0" dirty="0" err="1"/>
              <a:t>tutorial</a:t>
            </a:r>
            <a:r>
              <a:rPr lang="de-AT" sz="1800" kern="0" dirty="0"/>
              <a:t>, online </a:t>
            </a:r>
            <a:r>
              <a:rPr lang="de-AT" sz="1800" kern="0" dirty="0" err="1"/>
              <a:t>or</a:t>
            </a:r>
            <a:r>
              <a:rPr lang="de-AT" sz="1800" kern="0" dirty="0"/>
              <a:t> on-site </a:t>
            </a:r>
            <a:r>
              <a:rPr lang="de-AT" sz="1800" kern="0" dirty="0" err="1"/>
              <a:t>support</a:t>
            </a:r>
            <a:r>
              <a:rPr lang="de-AT" sz="1800" kern="0" dirty="0"/>
              <a:t>) </a:t>
            </a:r>
          </a:p>
          <a:p>
            <a:pPr lvl="2"/>
            <a:r>
              <a:rPr lang="de-AT" sz="1800" kern="0" dirty="0"/>
              <a:t>Provision </a:t>
            </a:r>
            <a:r>
              <a:rPr lang="de-AT" sz="1800" kern="0" dirty="0" err="1"/>
              <a:t>of</a:t>
            </a:r>
            <a:r>
              <a:rPr lang="de-AT" sz="1800" kern="0" dirty="0"/>
              <a:t> </a:t>
            </a:r>
            <a:r>
              <a:rPr lang="de-AT" sz="1800" kern="0" dirty="0" err="1"/>
              <a:t>the</a:t>
            </a:r>
            <a:r>
              <a:rPr lang="de-AT" sz="1800" kern="0" dirty="0"/>
              <a:t> </a:t>
            </a:r>
            <a:r>
              <a:rPr lang="de-AT" sz="1800" kern="0" dirty="0" err="1"/>
              <a:t>documentation</a:t>
            </a:r>
            <a:r>
              <a:rPr lang="de-AT" sz="1800" kern="0" dirty="0"/>
              <a:t> </a:t>
            </a:r>
            <a:r>
              <a:rPr lang="de-AT" sz="1800" kern="0" dirty="0" err="1"/>
              <a:t>for</a:t>
            </a:r>
            <a:r>
              <a:rPr lang="de-AT" sz="1800" kern="0" dirty="0"/>
              <a:t> </a:t>
            </a:r>
            <a:r>
              <a:rPr lang="de-AT" sz="1800" kern="0" dirty="0" err="1"/>
              <a:t>the</a:t>
            </a:r>
            <a:r>
              <a:rPr lang="de-AT" sz="1800" kern="0" dirty="0"/>
              <a:t> </a:t>
            </a:r>
            <a:r>
              <a:rPr lang="de-AT" sz="1800" kern="0" dirty="0" err="1"/>
              <a:t>conformity</a:t>
            </a:r>
            <a:r>
              <a:rPr lang="de-AT" sz="1800" kern="0" dirty="0"/>
              <a:t> </a:t>
            </a:r>
            <a:r>
              <a:rPr lang="de-AT" sz="1800" kern="0" dirty="0" err="1"/>
              <a:t>assessment</a:t>
            </a:r>
            <a:endParaRPr lang="de-AT" sz="1800" kern="0" dirty="0"/>
          </a:p>
          <a:p>
            <a:pPr lvl="2"/>
            <a:endParaRPr lang="de-DE" sz="1800" kern="0" dirty="0"/>
          </a:p>
        </p:txBody>
      </p:sp>
    </p:spTree>
    <p:extLst>
      <p:ext uri="{BB962C8B-B14F-4D97-AF65-F5344CB8AC3E}">
        <p14:creationId xmlns:p14="http://schemas.microsoft.com/office/powerpoint/2010/main" val="10369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 bwMode="auto">
          <a:xfrm>
            <a:off x="2750008" y="4173224"/>
            <a:ext cx="3848385" cy="197958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308471" y="3740412"/>
            <a:ext cx="1478223" cy="1422606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804403" y="3740412"/>
            <a:ext cx="1478223" cy="1422606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0388" y="494776"/>
            <a:ext cx="6361112" cy="522288"/>
          </a:xfrm>
        </p:spPr>
        <p:txBody>
          <a:bodyPr/>
          <a:lstStyle/>
          <a:p>
            <a:r>
              <a:rPr lang="de-AT" dirty="0"/>
              <a:t>New </a:t>
            </a:r>
            <a:r>
              <a:rPr lang="de-AT" dirty="0" err="1"/>
              <a:t>Developments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74AA53-894F-49A7-9BBA-F1BA8F27D3F8}" type="datetime1">
              <a:rPr lang="de-DE" smtClean="0"/>
              <a:pPr>
                <a:defRPr/>
              </a:pPr>
              <a:t>13.06.2019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A77EAF-C16F-4610-A872-8EA508EA430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2982430" y="1730376"/>
            <a:ext cx="3941141" cy="12954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571272" y="3894143"/>
            <a:ext cx="3941141" cy="12954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64664" y="3873646"/>
            <a:ext cx="3941141" cy="12954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60388" y="1728788"/>
            <a:ext cx="3351215" cy="4621678"/>
          </a:xfrm>
          <a:prstGeom prst="rect">
            <a:avLst/>
          </a:prstGeom>
        </p:spPr>
        <p:txBody>
          <a:bodyPr>
            <a:normAutofit/>
          </a:bodyPr>
          <a:lstStyle>
            <a:lvl1pPr marL="314325" indent="-314325" algn="l" defTabSz="931863" rtl="0" eaLnBrk="1" fontAlgn="base" hangingPunct="1">
              <a:spcBef>
                <a:spcPts val="9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285750" indent="-285750" algn="l" defTabSz="931863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2pPr>
            <a:lvl3pPr marL="560388" indent="-296863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3pPr>
            <a:lvl4pPr marL="882000" indent="-306000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Symbol" charset="2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4pPr>
            <a:lvl5pPr marL="1123950" indent="-273050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09090"/>
              </a:buClr>
              <a:buSzPct val="100000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5pPr>
            <a:lvl6pPr marL="2521088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1026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60964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80902" indent="-233299" algn="l" defTabSz="93319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800" b="1" dirty="0"/>
              <a:t>Support of the EN50463:2017 norm by railpower box</a:t>
            </a:r>
          </a:p>
          <a:p>
            <a:pPr>
              <a:buFont typeface="Wingdings" pitchFamily="2" charset="2"/>
              <a:buChar char="§"/>
            </a:pPr>
            <a:r>
              <a:rPr lang="de-AT" sz="1800" b="1" kern="0" dirty="0" err="1"/>
              <a:t>Increase</a:t>
            </a:r>
            <a:r>
              <a:rPr lang="de-AT" sz="1800" b="1" kern="0" dirty="0"/>
              <a:t> </a:t>
            </a:r>
            <a:r>
              <a:rPr lang="de-AT" sz="1800" b="1" kern="0" dirty="0" err="1"/>
              <a:t>the</a:t>
            </a:r>
            <a:r>
              <a:rPr lang="de-AT" sz="1800" b="1" kern="0" dirty="0"/>
              <a:t> </a:t>
            </a:r>
            <a:r>
              <a:rPr lang="de-AT" sz="1800" b="1" kern="0" dirty="0" err="1"/>
              <a:t>quality</a:t>
            </a:r>
            <a:r>
              <a:rPr lang="de-AT" sz="1800" b="1" kern="0" dirty="0"/>
              <a:t> </a:t>
            </a:r>
            <a:r>
              <a:rPr lang="de-AT" sz="1800" b="1" kern="0" dirty="0" err="1"/>
              <a:t>of</a:t>
            </a:r>
            <a:r>
              <a:rPr lang="de-AT" sz="1800" b="1" kern="0" dirty="0"/>
              <a:t> </a:t>
            </a:r>
            <a:r>
              <a:rPr lang="de-AT" sz="1800" b="1" kern="0" dirty="0" err="1"/>
              <a:t>support</a:t>
            </a:r>
            <a:r>
              <a:rPr lang="de-AT" sz="1800" b="1" kern="0" dirty="0"/>
              <a:t> </a:t>
            </a:r>
            <a:r>
              <a:rPr lang="de-AT" sz="1800" b="1" kern="0" dirty="0" err="1"/>
              <a:t>services</a:t>
            </a:r>
            <a:r>
              <a:rPr lang="de-AT" sz="1800" b="1" kern="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de-AT" sz="1800" b="1" kern="0" dirty="0"/>
              <a:t>Higher </a:t>
            </a:r>
            <a:r>
              <a:rPr lang="de-AT" sz="1800" b="1" kern="0" dirty="0" err="1"/>
              <a:t>granularity</a:t>
            </a:r>
            <a:r>
              <a:rPr lang="de-AT" sz="1800" b="1" kern="0" dirty="0"/>
              <a:t> </a:t>
            </a:r>
            <a:r>
              <a:rPr lang="de-AT" sz="1800" b="1" kern="0" dirty="0" err="1"/>
              <a:t>of</a:t>
            </a:r>
            <a:r>
              <a:rPr lang="de-AT" sz="1800" b="1" kern="0" dirty="0"/>
              <a:t> </a:t>
            </a:r>
            <a:r>
              <a:rPr lang="de-AT" sz="1800" b="1" kern="0" dirty="0" err="1"/>
              <a:t>energy</a:t>
            </a:r>
            <a:r>
              <a:rPr lang="de-AT" sz="1800" b="1" kern="0" dirty="0"/>
              <a:t> </a:t>
            </a:r>
            <a:r>
              <a:rPr lang="de-AT" sz="1800" b="1" kern="0" dirty="0" err="1"/>
              <a:t>and</a:t>
            </a:r>
            <a:r>
              <a:rPr lang="de-AT" sz="1800" b="1" kern="0" dirty="0"/>
              <a:t> </a:t>
            </a:r>
            <a:r>
              <a:rPr lang="de-AT" sz="1800" b="1" kern="0" dirty="0" err="1"/>
              <a:t>position</a:t>
            </a:r>
            <a:r>
              <a:rPr lang="de-AT" sz="1800" b="1" kern="0" dirty="0"/>
              <a:t> </a:t>
            </a:r>
            <a:r>
              <a:rPr lang="de-AT" sz="1800" b="1" kern="0" dirty="0" err="1"/>
              <a:t>data</a:t>
            </a:r>
            <a:endParaRPr lang="de-AT" sz="1800" b="1" kern="0" dirty="0"/>
          </a:p>
          <a:p>
            <a:pPr>
              <a:buFont typeface="Wingdings" pitchFamily="2" charset="2"/>
              <a:buChar char="§"/>
            </a:pPr>
            <a:r>
              <a:rPr lang="de-AT" sz="1800" b="1" kern="0" dirty="0"/>
              <a:t>Extended </a:t>
            </a:r>
            <a:r>
              <a:rPr lang="de-AT" sz="1800" b="1" kern="0" dirty="0" err="1"/>
              <a:t>acsessibility</a:t>
            </a:r>
            <a:r>
              <a:rPr lang="de-AT" sz="1800" b="1" kern="0" dirty="0"/>
              <a:t> </a:t>
            </a:r>
            <a:r>
              <a:rPr lang="de-AT" sz="1800" b="1" kern="0" dirty="0" err="1"/>
              <a:t>of</a:t>
            </a:r>
            <a:r>
              <a:rPr lang="de-AT" sz="1800" b="1" kern="0" dirty="0"/>
              <a:t> </a:t>
            </a:r>
            <a:r>
              <a:rPr lang="de-AT" sz="1800" b="1" kern="0" dirty="0" err="1"/>
              <a:t>the</a:t>
            </a:r>
            <a:r>
              <a:rPr lang="de-AT" sz="1800" b="1" kern="0" dirty="0"/>
              <a:t> </a:t>
            </a:r>
            <a:r>
              <a:rPr lang="de-AT" sz="1800" b="1" kern="0" dirty="0" err="1"/>
              <a:t>data</a:t>
            </a:r>
            <a:r>
              <a:rPr lang="de-AT" sz="1800" b="1" kern="0" dirty="0"/>
              <a:t>  </a:t>
            </a:r>
          </a:p>
          <a:p>
            <a:pPr lvl="2"/>
            <a:endParaRPr lang="de-DE" sz="18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7289"/>
          <a:stretch/>
        </p:blipFill>
        <p:spPr>
          <a:xfrm>
            <a:off x="3911603" y="1765058"/>
            <a:ext cx="5905500" cy="3079712"/>
          </a:xfrm>
          <a:prstGeom prst="rect">
            <a:avLst/>
          </a:prstGeom>
        </p:spPr>
      </p:pic>
      <p:pic>
        <p:nvPicPr>
          <p:cNvPr id="21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7" t="4808" r="19887" b="73390"/>
          <a:stretch/>
        </p:blipFill>
        <p:spPr bwMode="auto">
          <a:xfrm>
            <a:off x="834232" y="5553631"/>
            <a:ext cx="18179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3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Portfoliomanagement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A77EAF-C16F-4610-A872-8EA508EA430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98" y="1442302"/>
            <a:ext cx="6359993" cy="4769994"/>
          </a:xfrm>
        </p:spPr>
      </p:pic>
    </p:spTree>
    <p:extLst>
      <p:ext uri="{BB962C8B-B14F-4D97-AF65-F5344CB8AC3E}">
        <p14:creationId xmlns:p14="http://schemas.microsoft.com/office/powerpoint/2010/main" val="425632703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Querformat">
  <a:themeElements>
    <a:clrScheme name="Benutzerdefiniert 30">
      <a:dk1>
        <a:srgbClr val="000000"/>
      </a:dk1>
      <a:lt1>
        <a:srgbClr val="FFFFFF"/>
      </a:lt1>
      <a:dk2>
        <a:srgbClr val="646464"/>
      </a:dk2>
      <a:lt2>
        <a:srgbClr val="959595"/>
      </a:lt2>
      <a:accent1>
        <a:srgbClr val="E2002A"/>
      </a:accent1>
      <a:accent2>
        <a:srgbClr val="ABABAB"/>
      </a:accent2>
      <a:accent3>
        <a:srgbClr val="7D7D7D"/>
      </a:accent3>
      <a:accent4>
        <a:srgbClr val="C1C1C1"/>
      </a:accent4>
      <a:accent5>
        <a:srgbClr val="D6D6D6"/>
      </a:accent5>
      <a:accent6>
        <a:srgbClr val="7B0E07"/>
      </a:accent6>
      <a:hlink>
        <a:srgbClr val="E2002A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A4 (210 x 297 mm)</PresentationFormat>
  <Paragraphs>27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Symbol</vt:lpstr>
      <vt:lpstr>Wingdings</vt:lpstr>
      <vt:lpstr>Master Querformat</vt:lpstr>
      <vt:lpstr>PowerPoint-presentasjon</vt:lpstr>
      <vt:lpstr>railpower box</vt:lpstr>
      <vt:lpstr>Support Services</vt:lpstr>
      <vt:lpstr>New Developments</vt:lpstr>
      <vt:lpstr>Portfoliomanagement</vt:lpstr>
    </vt:vector>
  </TitlesOfParts>
  <Company>OEBB-IKT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Maria Theresia Engel</dc:creator>
  <cp:lastModifiedBy>Turid Brenn Egge</cp:lastModifiedBy>
  <cp:revision>81</cp:revision>
  <dcterms:created xsi:type="dcterms:W3CDTF">2012-04-13T06:13:37Z</dcterms:created>
  <dcterms:modified xsi:type="dcterms:W3CDTF">2019-06-13T04:32:05Z</dcterms:modified>
</cp:coreProperties>
</file>