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360" r:id="rId6"/>
    <p:sldId id="364" r:id="rId7"/>
    <p:sldId id="372" r:id="rId8"/>
    <p:sldId id="365" r:id="rId9"/>
    <p:sldId id="375" r:id="rId10"/>
    <p:sldId id="367" r:id="rId11"/>
    <p:sldId id="378" r:id="rId12"/>
    <p:sldId id="368" r:id="rId13"/>
  </p:sldIdLst>
  <p:sldSz cx="9144000" cy="5143500" type="screen16x9"/>
  <p:notesSz cx="6858000" cy="9144000"/>
  <p:defaultTextStyle>
    <a:defPPr>
      <a:defRPr lang="en-GB"/>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orient="horz" pos="905">
          <p15:clr>
            <a:srgbClr val="A4A3A4"/>
          </p15:clr>
        </p15:guide>
        <p15:guide id="3" orient="horz" pos="2879">
          <p15:clr>
            <a:srgbClr val="A4A3A4"/>
          </p15:clr>
        </p15:guide>
        <p15:guide id="4" orient="horz" pos="464">
          <p15:clr>
            <a:srgbClr val="A4A3A4"/>
          </p15:clr>
        </p15:guide>
        <p15:guide id="5" pos="2880">
          <p15:clr>
            <a:srgbClr val="A4A3A4"/>
          </p15:clr>
        </p15:guide>
        <p15:guide id="6" pos="340">
          <p15:clr>
            <a:srgbClr val="A4A3A4"/>
          </p15:clr>
        </p15:guide>
        <p15:guide id="7" pos="54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0A4"/>
    <a:srgbClr val="31A931"/>
    <a:srgbClr val="359B35"/>
    <a:srgbClr val="2A7A2A"/>
    <a:srgbClr val="39C539"/>
    <a:srgbClr val="FF9933"/>
    <a:srgbClr val="BDE2F6"/>
    <a:srgbClr val="97CDED"/>
    <a:srgbClr val="6CB7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4681" autoAdjust="0"/>
  </p:normalViewPr>
  <p:slideViewPr>
    <p:cSldViewPr>
      <p:cViewPr varScale="1">
        <p:scale>
          <a:sx n="97" d="100"/>
          <a:sy n="97" d="100"/>
        </p:scale>
        <p:origin x="819" y="65"/>
      </p:cViewPr>
      <p:guideLst>
        <p:guide orient="horz" pos="1620"/>
        <p:guide orient="horz" pos="905"/>
        <p:guide orient="horz" pos="2879"/>
        <p:guide orient="horz" pos="464"/>
        <p:guide pos="2880"/>
        <p:guide pos="340"/>
        <p:guide pos="54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136" y="-24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77" name="Rectangle 17"/>
          <p:cNvSpPr>
            <a:spLocks noChangeArrowheads="1"/>
          </p:cNvSpPr>
          <p:nvPr/>
        </p:nvSpPr>
        <p:spPr bwMode="auto">
          <a:xfrm>
            <a:off x="610151" y="8586788"/>
            <a:ext cx="1543892" cy="252413"/>
          </a:xfrm>
          <a:prstGeom prst="rect">
            <a:avLst/>
          </a:prstGeom>
          <a:noFill/>
          <a:ln w="9525">
            <a:noFill/>
            <a:miter lim="800000"/>
            <a:headEnd/>
            <a:tailEnd/>
          </a:ln>
          <a:effectLst/>
        </p:spPr>
        <p:txBody>
          <a:bodyPr lIns="0" tIns="0" rIns="0" bIns="0" anchor="ctr"/>
          <a:lstStyle/>
          <a:p>
            <a:pPr algn="l"/>
            <a:endParaRPr lang="en-GB" sz="1000" b="1"/>
          </a:p>
        </p:txBody>
      </p:sp>
      <p:sp>
        <p:nvSpPr>
          <p:cNvPr id="15378" name="Rectangle 18"/>
          <p:cNvSpPr>
            <a:spLocks noChangeArrowheads="1"/>
          </p:cNvSpPr>
          <p:nvPr/>
        </p:nvSpPr>
        <p:spPr bwMode="auto">
          <a:xfrm>
            <a:off x="2522988" y="8586788"/>
            <a:ext cx="1801586" cy="252413"/>
          </a:xfrm>
          <a:prstGeom prst="rect">
            <a:avLst/>
          </a:prstGeom>
          <a:noFill/>
          <a:ln w="9525">
            <a:noFill/>
            <a:miter lim="800000"/>
            <a:headEnd/>
            <a:tailEnd/>
          </a:ln>
          <a:effectLst/>
        </p:spPr>
        <p:txBody>
          <a:bodyPr lIns="0" tIns="0" rIns="0" bIns="0" anchor="ctr"/>
          <a:lstStyle/>
          <a:p>
            <a:endParaRPr lang="en-GB" sz="1000" b="1"/>
          </a:p>
        </p:txBody>
      </p:sp>
      <p:sp>
        <p:nvSpPr>
          <p:cNvPr id="15379" name="Rectangle 19"/>
          <p:cNvSpPr>
            <a:spLocks noChangeArrowheads="1"/>
          </p:cNvSpPr>
          <p:nvPr/>
        </p:nvSpPr>
        <p:spPr bwMode="auto">
          <a:xfrm>
            <a:off x="5924091" y="8586788"/>
            <a:ext cx="316725" cy="252413"/>
          </a:xfrm>
          <a:prstGeom prst="rect">
            <a:avLst/>
          </a:prstGeom>
          <a:noFill/>
          <a:ln w="9525">
            <a:noFill/>
            <a:miter lim="800000"/>
            <a:headEnd/>
            <a:tailEnd/>
          </a:ln>
          <a:effectLst/>
        </p:spPr>
        <p:txBody>
          <a:bodyPr lIns="0" tIns="0" rIns="0" bIns="0" anchor="ctr"/>
          <a:lstStyle/>
          <a:p>
            <a:pPr algn="r"/>
            <a:fld id="{C2896571-696E-43A2-AE9D-B0F7B3FC1A9A}" type="slidenum">
              <a:rPr lang="en-GB" sz="1000" b="1"/>
              <a:pPr algn="r"/>
              <a:t>‹#›</a:t>
            </a:fld>
            <a:endParaRPr lang="en-GB" sz="1000" b="1"/>
          </a:p>
        </p:txBody>
      </p:sp>
    </p:spTree>
    <p:extLst>
      <p:ext uri="{BB962C8B-B14F-4D97-AF65-F5344CB8AC3E}">
        <p14:creationId xmlns:p14="http://schemas.microsoft.com/office/powerpoint/2010/main" val="171157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131" name="Rectangle 11"/>
          <p:cNvSpPr>
            <a:spLocks noChangeArrowheads="1"/>
          </p:cNvSpPr>
          <p:nvPr/>
        </p:nvSpPr>
        <p:spPr bwMode="auto">
          <a:xfrm>
            <a:off x="773496" y="8586788"/>
            <a:ext cx="1455657" cy="252413"/>
          </a:xfrm>
          <a:prstGeom prst="rect">
            <a:avLst/>
          </a:prstGeom>
          <a:noFill/>
          <a:ln w="9525">
            <a:noFill/>
            <a:miter lim="800000"/>
            <a:headEnd/>
            <a:tailEnd/>
          </a:ln>
          <a:effectLst/>
        </p:spPr>
        <p:txBody>
          <a:bodyPr lIns="0" tIns="0" rIns="0" bIns="0" anchor="ctr"/>
          <a:lstStyle/>
          <a:p>
            <a:pPr algn="l"/>
            <a:endParaRPr lang="en-GB" sz="1000" b="1">
              <a:solidFill>
                <a:schemeClr val="tx1"/>
              </a:solidFill>
            </a:endParaRPr>
          </a:p>
        </p:txBody>
      </p:sp>
      <p:sp>
        <p:nvSpPr>
          <p:cNvPr id="5132" name="Rectangle 12"/>
          <p:cNvSpPr>
            <a:spLocks noChangeArrowheads="1"/>
          </p:cNvSpPr>
          <p:nvPr/>
        </p:nvSpPr>
        <p:spPr bwMode="auto">
          <a:xfrm>
            <a:off x="2577012" y="8586788"/>
            <a:ext cx="1698624" cy="252413"/>
          </a:xfrm>
          <a:prstGeom prst="rect">
            <a:avLst/>
          </a:prstGeom>
          <a:noFill/>
          <a:ln w="9525">
            <a:noFill/>
            <a:miter lim="800000"/>
            <a:headEnd/>
            <a:tailEnd/>
          </a:ln>
          <a:effectLst/>
        </p:spPr>
        <p:txBody>
          <a:bodyPr lIns="0" tIns="0" rIns="0" bIns="0" anchor="ctr"/>
          <a:lstStyle/>
          <a:p>
            <a:endParaRPr lang="en-GB" sz="1000" b="1">
              <a:solidFill>
                <a:schemeClr val="tx1"/>
              </a:solidFill>
            </a:endParaRPr>
          </a:p>
        </p:txBody>
      </p:sp>
      <p:sp>
        <p:nvSpPr>
          <p:cNvPr id="5133" name="Rectangle 13"/>
          <p:cNvSpPr>
            <a:spLocks noChangeArrowheads="1"/>
          </p:cNvSpPr>
          <p:nvPr/>
        </p:nvSpPr>
        <p:spPr bwMode="auto">
          <a:xfrm>
            <a:off x="5783740" y="8586788"/>
            <a:ext cx="298624" cy="252413"/>
          </a:xfrm>
          <a:prstGeom prst="rect">
            <a:avLst/>
          </a:prstGeom>
          <a:noFill/>
          <a:ln w="9525">
            <a:noFill/>
            <a:miter lim="800000"/>
            <a:headEnd/>
            <a:tailEnd/>
          </a:ln>
          <a:effectLst/>
        </p:spPr>
        <p:txBody>
          <a:bodyPr lIns="0" tIns="0" rIns="0" bIns="0" anchor="ctr"/>
          <a:lstStyle/>
          <a:p>
            <a:pPr algn="r"/>
            <a:fld id="{91836FE3-F7CB-465E-A534-0EC2805B9F16}" type="slidenum">
              <a:rPr lang="en-GB" sz="1000" b="1">
                <a:solidFill>
                  <a:schemeClr val="tx1"/>
                </a:solidFill>
              </a:rPr>
              <a:pPr algn="r"/>
              <a:t>‹#›</a:t>
            </a:fld>
            <a:endParaRPr lang="en-GB" sz="1000" b="1">
              <a:solidFill>
                <a:schemeClr val="tx1"/>
              </a:solidFill>
            </a:endParaRPr>
          </a:p>
        </p:txBody>
      </p:sp>
    </p:spTree>
    <p:extLst>
      <p:ext uri="{BB962C8B-B14F-4D97-AF65-F5344CB8AC3E}">
        <p14:creationId xmlns:p14="http://schemas.microsoft.com/office/powerpoint/2010/main" val="6614869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a:solidFill>
          <a:schemeClr val="tx1"/>
        </a:solidFill>
        <a:latin typeface="Arial" charset="0"/>
        <a:ea typeface="+mn-ea"/>
        <a:cs typeface="Arial" charset="0"/>
      </a:defRPr>
    </a:lvl1pPr>
    <a:lvl2pPr marL="457200" algn="l" rtl="0" fontAlgn="base">
      <a:spcBef>
        <a:spcPct val="30000"/>
      </a:spcBef>
      <a:spcAft>
        <a:spcPct val="0"/>
      </a:spcAft>
      <a:defRPr sz="1000" kern="1200">
        <a:solidFill>
          <a:schemeClr val="tx1"/>
        </a:solidFill>
        <a:latin typeface="Arial" charset="0"/>
        <a:ea typeface="+mn-ea"/>
        <a:cs typeface="Arial" charset="0"/>
      </a:defRPr>
    </a:lvl2pPr>
    <a:lvl3pPr marL="914400" algn="l" rtl="0" fontAlgn="base">
      <a:spcBef>
        <a:spcPct val="30000"/>
      </a:spcBef>
      <a:spcAft>
        <a:spcPct val="0"/>
      </a:spcAft>
      <a:defRPr sz="1000" kern="1200">
        <a:solidFill>
          <a:schemeClr val="tx1"/>
        </a:solidFill>
        <a:latin typeface="Arial" charset="0"/>
        <a:ea typeface="+mn-ea"/>
        <a:cs typeface="Arial" charset="0"/>
      </a:defRPr>
    </a:lvl3pPr>
    <a:lvl4pPr marL="1371600" algn="l" rtl="0" fontAlgn="base">
      <a:spcBef>
        <a:spcPct val="30000"/>
      </a:spcBef>
      <a:spcAft>
        <a:spcPct val="0"/>
      </a:spcAft>
      <a:defRPr sz="1000" kern="1200">
        <a:solidFill>
          <a:schemeClr val="tx1"/>
        </a:solidFill>
        <a:latin typeface="Arial" charset="0"/>
        <a:ea typeface="+mn-ea"/>
        <a:cs typeface="Arial" charset="0"/>
      </a:defRPr>
    </a:lvl4pPr>
    <a:lvl5pPr marL="1828800" algn="l" rtl="0" fontAlgn="base">
      <a:spcBef>
        <a:spcPct val="3000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381000" y="685800"/>
            <a:ext cx="6096000" cy="3429000"/>
          </a:xfrm>
          <a:ln/>
        </p:spPr>
      </p:sp>
      <p:sp>
        <p:nvSpPr>
          <p:cNvPr id="46083" name="Rectangle 3"/>
          <p:cNvSpPr>
            <a:spLocks noGrp="1" noChangeArrowheads="1"/>
          </p:cNvSpPr>
          <p:nvPr>
            <p:ph type="body" idx="1"/>
          </p:nvPr>
        </p:nvSpPr>
        <p:spPr/>
        <p:txBody>
          <a:bodyPr/>
          <a:lstStyle/>
          <a:p>
            <a:endParaRPr 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BE" altLang="en-US">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2" name="Picture 20" descr="foto-ppt-title-maste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706332" y="0"/>
            <a:ext cx="5437668" cy="5154216"/>
          </a:xfrm>
          <a:prstGeom prst="rect">
            <a:avLst/>
          </a:prstGeom>
          <a:noFill/>
        </p:spPr>
      </p:pic>
      <p:sp>
        <p:nvSpPr>
          <p:cNvPr id="3096" name="Freeform 24"/>
          <p:cNvSpPr>
            <a:spLocks/>
          </p:cNvSpPr>
          <p:nvPr/>
        </p:nvSpPr>
        <p:spPr bwMode="auto">
          <a:xfrm>
            <a:off x="1" y="-1191"/>
            <a:ext cx="5789845" cy="5144691"/>
          </a:xfrm>
          <a:custGeom>
            <a:avLst/>
            <a:gdLst/>
            <a:ahLst/>
            <a:cxnLst>
              <a:cxn ang="0">
                <a:pos x="0" y="0"/>
              </a:cxn>
              <a:cxn ang="0">
                <a:pos x="0" y="4354"/>
              </a:cxn>
              <a:cxn ang="0">
                <a:pos x="2359" y="4354"/>
              </a:cxn>
              <a:cxn ang="0">
                <a:pos x="3674" y="0"/>
              </a:cxn>
              <a:cxn ang="0">
                <a:pos x="0" y="0"/>
              </a:cxn>
            </a:cxnLst>
            <a:rect l="0" t="0" r="r" b="b"/>
            <a:pathLst>
              <a:path w="3674" h="4354">
                <a:moveTo>
                  <a:pt x="0" y="0"/>
                </a:moveTo>
                <a:lnTo>
                  <a:pt x="0" y="4354"/>
                </a:lnTo>
                <a:lnTo>
                  <a:pt x="2359" y="4354"/>
                </a:lnTo>
                <a:lnTo>
                  <a:pt x="3674" y="0"/>
                </a:lnTo>
                <a:lnTo>
                  <a:pt x="0" y="0"/>
                </a:lnTo>
                <a:close/>
              </a:path>
            </a:pathLst>
          </a:custGeom>
          <a:solidFill>
            <a:schemeClr val="bg1"/>
          </a:solidFill>
          <a:ln w="9525">
            <a:noFill/>
            <a:round/>
            <a:headEnd/>
            <a:tailEnd/>
          </a:ln>
          <a:effectLst/>
        </p:spPr>
        <p:txBody>
          <a:bodyPr/>
          <a:lstStyle/>
          <a:p>
            <a:endParaRPr lang="nl-BE"/>
          </a:p>
        </p:txBody>
      </p:sp>
      <p:sp>
        <p:nvSpPr>
          <p:cNvPr id="3074" name="Rectangle 2"/>
          <p:cNvSpPr>
            <a:spLocks noGrp="1" noChangeArrowheads="1"/>
          </p:cNvSpPr>
          <p:nvPr>
            <p:ph type="ctrTitle"/>
          </p:nvPr>
        </p:nvSpPr>
        <p:spPr>
          <a:xfrm>
            <a:off x="539552" y="1437085"/>
            <a:ext cx="4267200" cy="1081088"/>
          </a:xfrm>
        </p:spPr>
        <p:txBody>
          <a:bodyPr anchor="b"/>
          <a:lstStyle>
            <a:lvl1pPr>
              <a:defRPr sz="3200"/>
            </a:lvl1pPr>
          </a:lstStyle>
          <a:p>
            <a:r>
              <a:rPr lang="en-US" dirty="0"/>
              <a:t>Click to edit Master title style</a:t>
            </a:r>
            <a:endParaRPr lang="en-GB" dirty="0"/>
          </a:p>
        </p:txBody>
      </p:sp>
      <p:sp>
        <p:nvSpPr>
          <p:cNvPr id="3075" name="Rectangle 3"/>
          <p:cNvSpPr>
            <a:spLocks noGrp="1" noChangeArrowheads="1"/>
          </p:cNvSpPr>
          <p:nvPr>
            <p:ph type="subTitle" idx="1"/>
          </p:nvPr>
        </p:nvSpPr>
        <p:spPr>
          <a:xfrm>
            <a:off x="542728" y="2537223"/>
            <a:ext cx="4086225" cy="377428"/>
          </a:xfrm>
        </p:spPr>
        <p:txBody>
          <a:bodyPr anchor="ctr"/>
          <a:lstStyle>
            <a:lvl1pPr marL="0" indent="0">
              <a:buFontTx/>
              <a:buNone/>
              <a:defRPr b="1">
                <a:solidFill>
                  <a:srgbClr val="0070C0"/>
                </a:solidFill>
              </a:defRPr>
            </a:lvl1pPr>
          </a:lstStyle>
          <a:p>
            <a:r>
              <a:rPr lang="en-US" dirty="0"/>
              <a:t>Click to edit Master subtitle style</a:t>
            </a:r>
            <a:endParaRPr lang="en-GB" dirty="0"/>
          </a:p>
        </p:txBody>
      </p:sp>
      <p:pic>
        <p:nvPicPr>
          <p:cNvPr id="3098" name="Picture 26" descr="infrabel_logo_color_POS_RGB_15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592" y="223838"/>
            <a:ext cx="2778125" cy="556022"/>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735807"/>
            <a:ext cx="8064500" cy="665560"/>
          </a:xfrm>
        </p:spPr>
        <p:txBody>
          <a:bodyPr/>
          <a:lstStyle/>
          <a:p>
            <a:r>
              <a:rPr lang="en-US"/>
              <a:t>Click to edit Master title style</a:t>
            </a:r>
            <a:endParaRPr lang="nl-BE" dirty="0"/>
          </a:p>
        </p:txBody>
      </p:sp>
      <p:sp>
        <p:nvSpPr>
          <p:cNvPr id="3" name="Content Placeholder 2"/>
          <p:cNvSpPr>
            <a:spLocks noGrp="1"/>
          </p:cNvSpPr>
          <p:nvPr>
            <p:ph idx="1"/>
          </p:nvPr>
        </p:nvSpPr>
        <p:spPr>
          <a:xfrm>
            <a:off x="539750" y="1437085"/>
            <a:ext cx="8064500" cy="3132534"/>
          </a:xfrm>
        </p:spPr>
        <p:txBody>
          <a:bodyPr/>
          <a:lstStyle>
            <a:lvl1pPr>
              <a:buFontTx/>
              <a:buNone/>
              <a:defRPr sz="2000"/>
            </a:lvl1pPr>
            <a:lvl2pPr>
              <a:defRPr sz="2000"/>
            </a:lvl2pPr>
            <a:lvl4pPr>
              <a:defRPr sz="2000" i="0"/>
            </a:lvl4pPr>
            <a:lvl5pPr>
              <a:defRPr sz="2000"/>
            </a:lvl5pPr>
            <a:lvl6pPr>
              <a:defRPr/>
            </a:lvl6pPr>
            <a:lvl7pPr>
              <a:buFont typeface="Arial" pitchFamily="34" charset="0"/>
              <a:buChar char="•"/>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47700" y="4741069"/>
            <a:ext cx="1620044" cy="189310"/>
          </a:xfrm>
        </p:spPr>
        <p:txBody>
          <a:bodyPr/>
          <a:lstStyle>
            <a:lvl1pPr>
              <a:defRPr/>
            </a:lvl1pPr>
          </a:lstStyle>
          <a:p>
            <a:r>
              <a:rPr lang="en-US"/>
              <a:t>13.06.2019</a:t>
            </a:r>
            <a:endParaRPr lang="en-GB" dirty="0"/>
          </a:p>
        </p:txBody>
      </p:sp>
      <p:sp>
        <p:nvSpPr>
          <p:cNvPr id="5" name="Footer Placeholder 4"/>
          <p:cNvSpPr>
            <a:spLocks noGrp="1"/>
          </p:cNvSpPr>
          <p:nvPr>
            <p:ph type="ftr" sz="quarter" idx="11"/>
          </p:nvPr>
        </p:nvSpPr>
        <p:spPr>
          <a:xfrm>
            <a:off x="2411760" y="4741069"/>
            <a:ext cx="4341118" cy="189310"/>
          </a:xfrm>
        </p:spPr>
        <p:txBody>
          <a:bodyPr/>
          <a:lstStyle>
            <a:lvl1pPr>
              <a:defRPr/>
            </a:lvl1pPr>
          </a:lstStyle>
          <a:p>
            <a:r>
              <a:rPr lang="en-GB"/>
              <a:t>Workshop 2 - Sector Declaration</a:t>
            </a:r>
          </a:p>
        </p:txBody>
      </p:sp>
      <p:sp>
        <p:nvSpPr>
          <p:cNvPr id="6" name="Slide Number Placeholder 5"/>
          <p:cNvSpPr>
            <a:spLocks noGrp="1"/>
          </p:cNvSpPr>
          <p:nvPr>
            <p:ph type="sldNum" sz="quarter" idx="12"/>
          </p:nvPr>
        </p:nvSpPr>
        <p:spPr/>
        <p:txBody>
          <a:bodyPr/>
          <a:lstStyle>
            <a:lvl1pPr>
              <a:defRPr b="0"/>
            </a:lvl1pPr>
          </a:lstStyle>
          <a:p>
            <a:fld id="{768EF88F-1E48-4A48-9787-6B9229C21378}"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p:spTree>
      <p:nvGrpSpPr>
        <p:cNvPr id="1" name=""/>
        <p:cNvGrpSpPr/>
        <p:nvPr/>
      </p:nvGrpSpPr>
      <p:grpSpPr>
        <a:xfrm>
          <a:off x="0" y="0"/>
          <a:ext cx="0" cy="0"/>
          <a:chOff x="0" y="0"/>
          <a:chExt cx="0" cy="0"/>
        </a:xfrm>
      </p:grpSpPr>
      <p:pic>
        <p:nvPicPr>
          <p:cNvPr id="11" name="Picture 20" descr="foto-ppt-title-master"/>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706332" y="0"/>
            <a:ext cx="5437668" cy="5154216"/>
          </a:xfrm>
          <a:prstGeom prst="rect">
            <a:avLst/>
          </a:prstGeom>
          <a:noFill/>
        </p:spPr>
      </p:pic>
      <p:sp>
        <p:nvSpPr>
          <p:cNvPr id="16" name="Freeform 24"/>
          <p:cNvSpPr>
            <a:spLocks/>
          </p:cNvSpPr>
          <p:nvPr userDrawn="1"/>
        </p:nvSpPr>
        <p:spPr bwMode="auto">
          <a:xfrm>
            <a:off x="1" y="-1191"/>
            <a:ext cx="5789845" cy="5144691"/>
          </a:xfrm>
          <a:custGeom>
            <a:avLst/>
            <a:gdLst/>
            <a:ahLst/>
            <a:cxnLst>
              <a:cxn ang="0">
                <a:pos x="0" y="0"/>
              </a:cxn>
              <a:cxn ang="0">
                <a:pos x="0" y="4354"/>
              </a:cxn>
              <a:cxn ang="0">
                <a:pos x="2359" y="4354"/>
              </a:cxn>
              <a:cxn ang="0">
                <a:pos x="3674" y="0"/>
              </a:cxn>
              <a:cxn ang="0">
                <a:pos x="0" y="0"/>
              </a:cxn>
            </a:cxnLst>
            <a:rect l="0" t="0" r="r" b="b"/>
            <a:pathLst>
              <a:path w="3674" h="4354">
                <a:moveTo>
                  <a:pt x="0" y="0"/>
                </a:moveTo>
                <a:lnTo>
                  <a:pt x="0" y="4354"/>
                </a:lnTo>
                <a:lnTo>
                  <a:pt x="2359" y="4354"/>
                </a:lnTo>
                <a:lnTo>
                  <a:pt x="3674" y="0"/>
                </a:lnTo>
                <a:lnTo>
                  <a:pt x="0" y="0"/>
                </a:lnTo>
                <a:close/>
              </a:path>
            </a:pathLst>
          </a:custGeom>
          <a:solidFill>
            <a:schemeClr val="bg1"/>
          </a:solidFill>
          <a:ln w="9525">
            <a:noFill/>
            <a:round/>
            <a:headEnd/>
            <a:tailEnd/>
          </a:ln>
          <a:effectLst/>
        </p:spPr>
        <p:txBody>
          <a:bodyPr/>
          <a:lstStyle/>
          <a:p>
            <a:endParaRPr lang="nl-BE"/>
          </a:p>
        </p:txBody>
      </p:sp>
      <p:sp>
        <p:nvSpPr>
          <p:cNvPr id="18" name="AutoShape 8"/>
          <p:cNvSpPr>
            <a:spLocks noChangeArrowheads="1"/>
          </p:cNvSpPr>
          <p:nvPr userDrawn="1"/>
        </p:nvSpPr>
        <p:spPr bwMode="auto">
          <a:xfrm>
            <a:off x="527050" y="4732735"/>
            <a:ext cx="8077200" cy="215503"/>
          </a:xfrm>
          <a:prstGeom prst="roundRect">
            <a:avLst>
              <a:gd name="adj" fmla="val 16667"/>
            </a:avLst>
          </a:prstGeom>
          <a:solidFill>
            <a:srgbClr val="BDE2F6"/>
          </a:solidFill>
          <a:ln w="9525">
            <a:noFill/>
            <a:round/>
            <a:headEnd/>
            <a:tailEnd/>
          </a:ln>
          <a:effectLst/>
        </p:spPr>
        <p:txBody>
          <a:bodyPr wrap="none" anchor="ctr"/>
          <a:lstStyle/>
          <a:p>
            <a:endParaRPr lang="nl-BE"/>
          </a:p>
        </p:txBody>
      </p:sp>
      <p:sp>
        <p:nvSpPr>
          <p:cNvPr id="9" name="Title 1"/>
          <p:cNvSpPr>
            <a:spLocks noGrp="1"/>
          </p:cNvSpPr>
          <p:nvPr>
            <p:ph type="title"/>
          </p:nvPr>
        </p:nvSpPr>
        <p:spPr>
          <a:xfrm>
            <a:off x="539750" y="735806"/>
            <a:ext cx="4675192" cy="648891"/>
          </a:xfrm>
        </p:spPr>
        <p:txBody>
          <a:bodyPr/>
          <a:lstStyle/>
          <a:p>
            <a:r>
              <a:rPr lang="en-US" dirty="0"/>
              <a:t>Click to edit Master title style</a:t>
            </a:r>
          </a:p>
        </p:txBody>
      </p:sp>
      <p:sp>
        <p:nvSpPr>
          <p:cNvPr id="10" name="Content Placeholder 2"/>
          <p:cNvSpPr>
            <a:spLocks noGrp="1"/>
          </p:cNvSpPr>
          <p:nvPr>
            <p:ph idx="1"/>
          </p:nvPr>
        </p:nvSpPr>
        <p:spPr>
          <a:xfrm>
            <a:off x="539750" y="1437085"/>
            <a:ext cx="3460746" cy="3113484"/>
          </a:xfrm>
        </p:spPr>
        <p:txBody>
          <a:bodyPr/>
          <a:lstStyle/>
          <a:p>
            <a:pPr lvl="0"/>
            <a:r>
              <a:rPr lang="en-US"/>
              <a:t>Click to edit Master text styles</a:t>
            </a:r>
          </a:p>
        </p:txBody>
      </p:sp>
      <p:pic>
        <p:nvPicPr>
          <p:cNvPr id="17" name="Picture 17" descr="infrabel_logo_color_POS_RGB_9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13356" y="227410"/>
            <a:ext cx="1619250" cy="323850"/>
          </a:xfrm>
          <a:prstGeom prst="rect">
            <a:avLst/>
          </a:prstGeom>
          <a:noFill/>
        </p:spPr>
      </p:pic>
      <p:sp>
        <p:nvSpPr>
          <p:cNvPr id="4" name="Date Placeholder 3"/>
          <p:cNvSpPr>
            <a:spLocks noGrp="1"/>
          </p:cNvSpPr>
          <p:nvPr>
            <p:ph type="dt" sz="half" idx="10"/>
          </p:nvPr>
        </p:nvSpPr>
        <p:spPr/>
        <p:txBody>
          <a:bodyPr/>
          <a:lstStyle>
            <a:lvl1pPr>
              <a:defRPr/>
            </a:lvl1pPr>
          </a:lstStyle>
          <a:p>
            <a:r>
              <a:rPr lang="en-US"/>
              <a:t>13.06.2019</a:t>
            </a:r>
            <a:endParaRPr lang="en-GB"/>
          </a:p>
        </p:txBody>
      </p:sp>
      <p:sp>
        <p:nvSpPr>
          <p:cNvPr id="5" name="Footer Placeholder 4"/>
          <p:cNvSpPr>
            <a:spLocks noGrp="1"/>
          </p:cNvSpPr>
          <p:nvPr>
            <p:ph type="ftr" sz="quarter" idx="11"/>
          </p:nvPr>
        </p:nvSpPr>
        <p:spPr/>
        <p:txBody>
          <a:bodyPr/>
          <a:lstStyle>
            <a:lvl1pPr>
              <a:defRPr/>
            </a:lvl1pPr>
          </a:lstStyle>
          <a:p>
            <a:r>
              <a:rPr lang="en-GB"/>
              <a:t>Workshop 2 - Sector Declaration</a:t>
            </a:r>
          </a:p>
        </p:txBody>
      </p:sp>
      <p:sp>
        <p:nvSpPr>
          <p:cNvPr id="6" name="Slide Number Placeholder 5"/>
          <p:cNvSpPr>
            <a:spLocks noGrp="1"/>
          </p:cNvSpPr>
          <p:nvPr>
            <p:ph type="sldNum" sz="quarter" idx="12"/>
          </p:nvPr>
        </p:nvSpPr>
        <p:spPr/>
        <p:txBody>
          <a:bodyPr/>
          <a:lstStyle>
            <a:lvl1pPr>
              <a:defRPr/>
            </a:lvl1pPr>
          </a:lstStyle>
          <a:p>
            <a:fld id="{768EF88F-1E48-4A48-9787-6B9229C21378}" type="slidenum">
              <a:rPr lang="en-GB"/>
              <a:pPr/>
              <a:t>‹#›</a:t>
            </a:fld>
            <a:endParaRPr lang="en-GB"/>
          </a:p>
        </p:txBody>
      </p:sp>
    </p:spTree>
    <p:extLst>
      <p:ext uri="{BB962C8B-B14F-4D97-AF65-F5344CB8AC3E}">
        <p14:creationId xmlns:p14="http://schemas.microsoft.com/office/powerpoint/2010/main" val="2153689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nl-BE" dirty="0"/>
          </a:p>
        </p:txBody>
      </p:sp>
      <p:sp>
        <p:nvSpPr>
          <p:cNvPr id="3" name="Content Placeholder 2"/>
          <p:cNvSpPr>
            <a:spLocks noGrp="1"/>
          </p:cNvSpPr>
          <p:nvPr>
            <p:ph sz="half" idx="1"/>
          </p:nvPr>
        </p:nvSpPr>
        <p:spPr>
          <a:xfrm>
            <a:off x="539750" y="1425179"/>
            <a:ext cx="3968750" cy="312539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dirty="0"/>
          </a:p>
        </p:txBody>
      </p:sp>
      <p:sp>
        <p:nvSpPr>
          <p:cNvPr id="4" name="Content Placeholder 3"/>
          <p:cNvSpPr>
            <a:spLocks noGrp="1"/>
          </p:cNvSpPr>
          <p:nvPr>
            <p:ph sz="half" idx="2"/>
          </p:nvPr>
        </p:nvSpPr>
        <p:spPr>
          <a:xfrm>
            <a:off x="4660900" y="1425179"/>
            <a:ext cx="3943350" cy="312539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Date Placeholder 4"/>
          <p:cNvSpPr>
            <a:spLocks noGrp="1"/>
          </p:cNvSpPr>
          <p:nvPr>
            <p:ph type="dt" sz="half" idx="10"/>
          </p:nvPr>
        </p:nvSpPr>
        <p:spPr/>
        <p:txBody>
          <a:bodyPr/>
          <a:lstStyle>
            <a:lvl1pPr>
              <a:defRPr/>
            </a:lvl1pPr>
          </a:lstStyle>
          <a:p>
            <a:r>
              <a:rPr lang="en-US"/>
              <a:t>13.06.2019</a:t>
            </a:r>
            <a:endParaRPr lang="en-GB"/>
          </a:p>
        </p:txBody>
      </p:sp>
      <p:sp>
        <p:nvSpPr>
          <p:cNvPr id="6" name="Footer Placeholder 5"/>
          <p:cNvSpPr>
            <a:spLocks noGrp="1"/>
          </p:cNvSpPr>
          <p:nvPr>
            <p:ph type="ftr" sz="quarter" idx="11"/>
          </p:nvPr>
        </p:nvSpPr>
        <p:spPr/>
        <p:txBody>
          <a:bodyPr/>
          <a:lstStyle>
            <a:lvl1pPr>
              <a:defRPr/>
            </a:lvl1pPr>
          </a:lstStyle>
          <a:p>
            <a:r>
              <a:rPr lang="en-GB"/>
              <a:t>Workshop 2 - Sector Declaration</a:t>
            </a:r>
          </a:p>
        </p:txBody>
      </p:sp>
      <p:sp>
        <p:nvSpPr>
          <p:cNvPr id="7" name="Slide Number Placeholder 6"/>
          <p:cNvSpPr>
            <a:spLocks noGrp="1"/>
          </p:cNvSpPr>
          <p:nvPr>
            <p:ph type="sldNum" sz="quarter" idx="12"/>
          </p:nvPr>
        </p:nvSpPr>
        <p:spPr/>
        <p:txBody>
          <a:bodyPr/>
          <a:lstStyle>
            <a:lvl1pPr>
              <a:defRPr/>
            </a:lvl1pPr>
          </a:lstStyle>
          <a:p>
            <a:fld id="{B3B3A0AA-399F-4A04-A700-D719ACE82B04}"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nl-BE" dirty="0"/>
          </a:p>
        </p:txBody>
      </p:sp>
      <p:sp>
        <p:nvSpPr>
          <p:cNvPr id="3" name="Date Placeholder 2"/>
          <p:cNvSpPr>
            <a:spLocks noGrp="1"/>
          </p:cNvSpPr>
          <p:nvPr>
            <p:ph type="dt" sz="half" idx="10"/>
          </p:nvPr>
        </p:nvSpPr>
        <p:spPr/>
        <p:txBody>
          <a:bodyPr/>
          <a:lstStyle>
            <a:lvl1pPr>
              <a:defRPr/>
            </a:lvl1pPr>
          </a:lstStyle>
          <a:p>
            <a:r>
              <a:rPr lang="en-US"/>
              <a:t>13.06.2019</a:t>
            </a:r>
            <a:endParaRPr lang="en-GB"/>
          </a:p>
        </p:txBody>
      </p:sp>
      <p:sp>
        <p:nvSpPr>
          <p:cNvPr id="4" name="Footer Placeholder 3"/>
          <p:cNvSpPr>
            <a:spLocks noGrp="1"/>
          </p:cNvSpPr>
          <p:nvPr>
            <p:ph type="ftr" sz="quarter" idx="11"/>
          </p:nvPr>
        </p:nvSpPr>
        <p:spPr/>
        <p:txBody>
          <a:bodyPr/>
          <a:lstStyle>
            <a:lvl1pPr>
              <a:defRPr/>
            </a:lvl1pPr>
          </a:lstStyle>
          <a:p>
            <a:r>
              <a:rPr lang="en-GB"/>
              <a:t>Workshop 2 - Sector Declaration</a:t>
            </a:r>
          </a:p>
        </p:txBody>
      </p:sp>
      <p:sp>
        <p:nvSpPr>
          <p:cNvPr id="5" name="Slide Number Placeholder 4"/>
          <p:cNvSpPr>
            <a:spLocks noGrp="1"/>
          </p:cNvSpPr>
          <p:nvPr>
            <p:ph type="sldNum" sz="quarter" idx="12"/>
          </p:nvPr>
        </p:nvSpPr>
        <p:spPr/>
        <p:txBody>
          <a:bodyPr/>
          <a:lstStyle>
            <a:lvl1pPr>
              <a:defRPr/>
            </a:lvl1pPr>
          </a:lstStyle>
          <a:p>
            <a:fld id="{3568DB21-436A-4FEE-B711-5271D05AF6BA}"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13.06.2019</a:t>
            </a:r>
            <a:endParaRPr lang="en-GB"/>
          </a:p>
        </p:txBody>
      </p:sp>
      <p:sp>
        <p:nvSpPr>
          <p:cNvPr id="3" name="Footer Placeholder 2"/>
          <p:cNvSpPr>
            <a:spLocks noGrp="1"/>
          </p:cNvSpPr>
          <p:nvPr>
            <p:ph type="ftr" sz="quarter" idx="11"/>
          </p:nvPr>
        </p:nvSpPr>
        <p:spPr/>
        <p:txBody>
          <a:bodyPr/>
          <a:lstStyle>
            <a:lvl1pPr>
              <a:defRPr/>
            </a:lvl1pPr>
          </a:lstStyle>
          <a:p>
            <a:r>
              <a:rPr lang="en-GB"/>
              <a:t>Workshop 2 - Sector Declaration</a:t>
            </a:r>
          </a:p>
        </p:txBody>
      </p:sp>
      <p:sp>
        <p:nvSpPr>
          <p:cNvPr id="4" name="Slide Number Placeholder 3"/>
          <p:cNvSpPr>
            <a:spLocks noGrp="1"/>
          </p:cNvSpPr>
          <p:nvPr>
            <p:ph type="sldNum" sz="quarter" idx="12"/>
          </p:nvPr>
        </p:nvSpPr>
        <p:spPr/>
        <p:txBody>
          <a:bodyPr/>
          <a:lstStyle>
            <a:lvl1pPr>
              <a:defRPr/>
            </a:lvl1pPr>
          </a:lstStyle>
          <a:p>
            <a:fld id="{C686F4C0-0F7D-45A2-800B-46C63A1B35CA}"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a:off x="527050" y="4732735"/>
            <a:ext cx="8077200" cy="215503"/>
          </a:xfrm>
          <a:prstGeom prst="roundRect">
            <a:avLst>
              <a:gd name="adj" fmla="val 16667"/>
            </a:avLst>
          </a:prstGeom>
          <a:solidFill>
            <a:srgbClr val="BDE2F6"/>
          </a:solidFill>
          <a:ln w="9525">
            <a:noFill/>
            <a:round/>
            <a:headEnd/>
            <a:tailEnd/>
          </a:ln>
          <a:effectLst/>
        </p:spPr>
        <p:txBody>
          <a:bodyPr wrap="none" anchor="ctr"/>
          <a:lstStyle/>
          <a:p>
            <a:endParaRPr lang="nl-BE" b="0"/>
          </a:p>
        </p:txBody>
      </p:sp>
      <p:sp>
        <p:nvSpPr>
          <p:cNvPr id="1026" name="Rectangle 2"/>
          <p:cNvSpPr>
            <a:spLocks noGrp="1" noChangeArrowheads="1"/>
          </p:cNvSpPr>
          <p:nvPr>
            <p:ph type="title"/>
          </p:nvPr>
        </p:nvSpPr>
        <p:spPr bwMode="auto">
          <a:xfrm>
            <a:off x="539750" y="735807"/>
            <a:ext cx="8064500" cy="66556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a:t>Click to edit Master title style</a:t>
            </a:r>
            <a:endParaRPr lang="en-GB" dirty="0"/>
          </a:p>
        </p:txBody>
      </p:sp>
      <p:sp>
        <p:nvSpPr>
          <p:cNvPr id="1027" name="Rectangle 3"/>
          <p:cNvSpPr>
            <a:spLocks noGrp="1" noChangeArrowheads="1"/>
          </p:cNvSpPr>
          <p:nvPr>
            <p:ph type="body" idx="1"/>
          </p:nvPr>
        </p:nvSpPr>
        <p:spPr bwMode="auto">
          <a:xfrm>
            <a:off x="539750" y="1437085"/>
            <a:ext cx="8064500" cy="311348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647700" y="4741069"/>
            <a:ext cx="2281226" cy="18931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000" b="0"/>
            </a:lvl1pPr>
          </a:lstStyle>
          <a:p>
            <a:r>
              <a:rPr lang="en-US"/>
              <a:t>13.06.2019</a:t>
            </a:r>
            <a:endParaRPr lang="en-GB" dirty="0"/>
          </a:p>
        </p:txBody>
      </p:sp>
      <p:sp>
        <p:nvSpPr>
          <p:cNvPr id="1029" name="Rectangle 5"/>
          <p:cNvSpPr>
            <a:spLocks noGrp="1" noChangeArrowheads="1"/>
          </p:cNvSpPr>
          <p:nvPr>
            <p:ph type="ftr" sz="quarter" idx="3"/>
          </p:nvPr>
        </p:nvSpPr>
        <p:spPr bwMode="auto">
          <a:xfrm>
            <a:off x="3008462" y="4741069"/>
            <a:ext cx="3147714" cy="18931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000" b="0"/>
            </a:lvl1pPr>
          </a:lstStyle>
          <a:p>
            <a:r>
              <a:rPr lang="en-GB"/>
              <a:t>Workshop 2 - Sector Declaration</a:t>
            </a:r>
            <a:endParaRPr lang="en-GB" dirty="0"/>
          </a:p>
        </p:txBody>
      </p:sp>
      <p:sp>
        <p:nvSpPr>
          <p:cNvPr id="1030" name="Rectangle 6"/>
          <p:cNvSpPr>
            <a:spLocks noGrp="1" noChangeArrowheads="1"/>
          </p:cNvSpPr>
          <p:nvPr>
            <p:ph type="sldNum" sz="quarter" idx="4"/>
          </p:nvPr>
        </p:nvSpPr>
        <p:spPr bwMode="auto">
          <a:xfrm>
            <a:off x="8028384" y="4741069"/>
            <a:ext cx="442912" cy="18931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1000" b="1"/>
            </a:lvl1pPr>
          </a:lstStyle>
          <a:p>
            <a:fld id="{DE2E3C60-9B61-4EB5-B447-9DF560732BD3}" type="slidenum">
              <a:rPr lang="en-GB"/>
              <a:pPr/>
              <a:t>‹#›</a:t>
            </a:fld>
            <a:endParaRPr lang="en-GB"/>
          </a:p>
        </p:txBody>
      </p:sp>
      <p:pic>
        <p:nvPicPr>
          <p:cNvPr id="1041" name="Picture 17" descr="infrabel_logo_color_POS_RGB_90"/>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3356" y="227410"/>
            <a:ext cx="1619250" cy="3238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2" r:id="rId4"/>
    <p:sldLayoutId id="2147483654" r:id="rId5"/>
    <p:sldLayoutId id="2147483655" r:id="rId6"/>
  </p:sldLayoutIdLst>
  <p:hf hdr="0"/>
  <p:txStyles>
    <p:titleStyle>
      <a:lvl1pPr algn="l" rtl="0" eaLnBrk="1" fontAlgn="base" hangingPunct="1">
        <a:spcBef>
          <a:spcPct val="0"/>
        </a:spcBef>
        <a:spcAft>
          <a:spcPct val="0"/>
        </a:spcAft>
        <a:defRPr sz="2800" b="1">
          <a:solidFill>
            <a:srgbClr val="0070C0"/>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cs typeface="Arial" charset="0"/>
        </a:defRPr>
      </a:lvl2pPr>
      <a:lvl3pPr algn="l" rtl="0" eaLnBrk="1" fontAlgn="base" hangingPunct="1">
        <a:spcBef>
          <a:spcPct val="0"/>
        </a:spcBef>
        <a:spcAft>
          <a:spcPct val="0"/>
        </a:spcAft>
        <a:defRPr sz="3200" b="1">
          <a:solidFill>
            <a:schemeClr val="tx2"/>
          </a:solidFill>
          <a:latin typeface="Arial" charset="0"/>
          <a:cs typeface="Arial" charset="0"/>
        </a:defRPr>
      </a:lvl3pPr>
      <a:lvl4pPr algn="l" rtl="0" eaLnBrk="1" fontAlgn="base" hangingPunct="1">
        <a:spcBef>
          <a:spcPct val="0"/>
        </a:spcBef>
        <a:spcAft>
          <a:spcPct val="0"/>
        </a:spcAft>
        <a:defRPr sz="3200" b="1">
          <a:solidFill>
            <a:schemeClr val="tx2"/>
          </a:solidFill>
          <a:latin typeface="Arial" charset="0"/>
          <a:cs typeface="Arial" charset="0"/>
        </a:defRPr>
      </a:lvl4pPr>
      <a:lvl5pPr algn="l" rtl="0" eaLnBrk="1" fontAlgn="base" hangingPunct="1">
        <a:spcBef>
          <a:spcPct val="0"/>
        </a:spcBef>
        <a:spcAft>
          <a:spcPct val="0"/>
        </a:spcAft>
        <a:defRPr sz="3200" b="1">
          <a:solidFill>
            <a:schemeClr val="tx2"/>
          </a:solidFill>
          <a:latin typeface="Arial" charset="0"/>
          <a:cs typeface="Arial" charset="0"/>
        </a:defRPr>
      </a:lvl5pPr>
      <a:lvl6pPr marL="457200" algn="l" rtl="0" eaLnBrk="1" fontAlgn="base" hangingPunct="1">
        <a:spcBef>
          <a:spcPct val="0"/>
        </a:spcBef>
        <a:spcAft>
          <a:spcPct val="0"/>
        </a:spcAft>
        <a:defRPr sz="3200" b="1">
          <a:solidFill>
            <a:schemeClr val="tx2"/>
          </a:solidFill>
          <a:latin typeface="Arial" charset="0"/>
          <a:cs typeface="Arial" charset="0"/>
        </a:defRPr>
      </a:lvl6pPr>
      <a:lvl7pPr marL="914400" algn="l" rtl="0" eaLnBrk="1" fontAlgn="base" hangingPunct="1">
        <a:spcBef>
          <a:spcPct val="0"/>
        </a:spcBef>
        <a:spcAft>
          <a:spcPct val="0"/>
        </a:spcAft>
        <a:defRPr sz="3200" b="1">
          <a:solidFill>
            <a:schemeClr val="tx2"/>
          </a:solidFill>
          <a:latin typeface="Arial" charset="0"/>
          <a:cs typeface="Arial" charset="0"/>
        </a:defRPr>
      </a:lvl7pPr>
      <a:lvl8pPr marL="1371600" algn="l" rtl="0" eaLnBrk="1" fontAlgn="base" hangingPunct="1">
        <a:spcBef>
          <a:spcPct val="0"/>
        </a:spcBef>
        <a:spcAft>
          <a:spcPct val="0"/>
        </a:spcAft>
        <a:defRPr sz="3200" b="1">
          <a:solidFill>
            <a:schemeClr val="tx2"/>
          </a:solidFill>
          <a:latin typeface="Arial" charset="0"/>
          <a:cs typeface="Arial" charset="0"/>
        </a:defRPr>
      </a:lvl8pPr>
      <a:lvl9pPr marL="1828800" algn="l" rtl="0" eaLnBrk="1" fontAlgn="base" hangingPunct="1">
        <a:spcBef>
          <a:spcPct val="0"/>
        </a:spcBef>
        <a:spcAft>
          <a:spcPct val="0"/>
        </a:spcAft>
        <a:defRPr sz="3200" b="1">
          <a:solidFill>
            <a:schemeClr val="tx2"/>
          </a:solidFill>
          <a:latin typeface="Arial" charset="0"/>
          <a:cs typeface="Arial" charset="0"/>
        </a:defRPr>
      </a:lvl9pPr>
    </p:titleStyle>
    <p:bodyStyle>
      <a:lvl1pPr marL="0" indent="0" algn="l" rtl="0" eaLnBrk="1" fontAlgn="base" hangingPunct="1">
        <a:spcBef>
          <a:spcPts val="0"/>
        </a:spcBef>
        <a:spcAft>
          <a:spcPts val="600"/>
        </a:spcAft>
        <a:buFontTx/>
        <a:buNone/>
        <a:defRPr sz="2000">
          <a:solidFill>
            <a:schemeClr val="tx1"/>
          </a:solidFill>
          <a:latin typeface="+mn-lt"/>
          <a:ea typeface="+mn-ea"/>
          <a:cs typeface="+mn-cs"/>
        </a:defRPr>
      </a:lvl1pPr>
      <a:lvl2pPr marL="177800" indent="-177800" algn="l" rtl="0" eaLnBrk="1" fontAlgn="base" hangingPunct="1">
        <a:spcBef>
          <a:spcPts val="0"/>
        </a:spcBef>
        <a:spcAft>
          <a:spcPts val="600"/>
        </a:spcAft>
        <a:buSzPct val="100000"/>
        <a:buFont typeface="Arial" pitchFamily="34" charset="0"/>
        <a:buChar char="•"/>
        <a:defRPr sz="2000">
          <a:solidFill>
            <a:schemeClr val="tx1"/>
          </a:solidFill>
          <a:latin typeface="+mn-lt"/>
          <a:cs typeface="+mn-cs"/>
        </a:defRPr>
      </a:lvl2pPr>
      <a:lvl3pPr marL="541338" indent="-363538" algn="l" rtl="0" eaLnBrk="1" fontAlgn="base" hangingPunct="1">
        <a:spcBef>
          <a:spcPts val="0"/>
        </a:spcBef>
        <a:spcAft>
          <a:spcPts val="600"/>
        </a:spcAft>
        <a:buFont typeface="Wingdings" pitchFamily="2" charset="2"/>
        <a:buChar char="à"/>
        <a:tabLst/>
        <a:defRPr sz="2000">
          <a:solidFill>
            <a:schemeClr val="tx1"/>
          </a:solidFill>
          <a:latin typeface="+mn-lt"/>
          <a:cs typeface="+mn-cs"/>
        </a:defRPr>
      </a:lvl3pPr>
      <a:lvl4pPr marL="715963" indent="-177800" algn="l" rtl="0" eaLnBrk="1" fontAlgn="base" hangingPunct="1">
        <a:spcBef>
          <a:spcPts val="0"/>
        </a:spcBef>
        <a:spcAft>
          <a:spcPts val="600"/>
        </a:spcAft>
        <a:buFont typeface="Arial" pitchFamily="34" charset="0"/>
        <a:buChar char="-"/>
        <a:defRPr sz="2000" i="0">
          <a:solidFill>
            <a:schemeClr val="tx1"/>
          </a:solidFill>
          <a:latin typeface="+mn-lt"/>
          <a:cs typeface="+mn-cs"/>
        </a:defRPr>
      </a:lvl4pPr>
      <a:lvl5pPr marL="895350" indent="-177800" algn="l" rtl="0" eaLnBrk="1" fontAlgn="base" hangingPunct="1">
        <a:spcBef>
          <a:spcPts val="0"/>
        </a:spcBef>
        <a:spcAft>
          <a:spcPts val="600"/>
        </a:spcAft>
        <a:buFont typeface="Arial" pitchFamily="34" charset="0"/>
        <a:buChar char="•"/>
        <a:defRPr sz="2000">
          <a:solidFill>
            <a:schemeClr val="tx1"/>
          </a:solidFill>
          <a:latin typeface="+mn-lt"/>
          <a:cs typeface="+mn-cs"/>
        </a:defRPr>
      </a:lvl5pPr>
      <a:lvl6pPr marL="1074738" indent="-177800" algn="l" rtl="0" eaLnBrk="1" fontAlgn="base" hangingPunct="1">
        <a:spcBef>
          <a:spcPts val="0"/>
        </a:spcBef>
        <a:spcAft>
          <a:spcPts val="600"/>
        </a:spcAft>
        <a:buFont typeface="Arial" charset="0"/>
        <a:buChar char="-"/>
        <a:defRPr sz="2000">
          <a:solidFill>
            <a:schemeClr val="tx1"/>
          </a:solidFill>
          <a:latin typeface="+mn-lt"/>
          <a:cs typeface="+mn-cs"/>
        </a:defRPr>
      </a:lvl6pPr>
      <a:lvl7pPr marL="1252538" indent="-177800" algn="l" rtl="0" eaLnBrk="1" fontAlgn="base" hangingPunct="1">
        <a:spcBef>
          <a:spcPts val="0"/>
        </a:spcBef>
        <a:spcAft>
          <a:spcPts val="600"/>
        </a:spcAft>
        <a:buFont typeface="Arial" charset="0"/>
        <a:buChar char="-"/>
        <a:defRPr sz="2000">
          <a:solidFill>
            <a:schemeClr val="tx1"/>
          </a:solidFill>
          <a:latin typeface="+mn-lt"/>
          <a:cs typeface="+mn-cs"/>
        </a:defRPr>
      </a:lvl7pPr>
      <a:lvl8pPr marL="1438275" indent="-185738" algn="l" rtl="0" eaLnBrk="1" fontAlgn="base" hangingPunct="1">
        <a:spcBef>
          <a:spcPts val="0"/>
        </a:spcBef>
        <a:spcAft>
          <a:spcPts val="600"/>
        </a:spcAft>
        <a:buFont typeface="Arial" charset="0"/>
        <a:buChar char="-"/>
        <a:defRPr sz="2000">
          <a:solidFill>
            <a:schemeClr val="tx1"/>
          </a:solidFill>
          <a:latin typeface="+mn-lt"/>
          <a:cs typeface="+mn-cs"/>
        </a:defRPr>
      </a:lvl8pPr>
      <a:lvl9pPr marL="1616075" indent="-177800" algn="l" rtl="0" eaLnBrk="1" fontAlgn="base" hangingPunct="1">
        <a:spcBef>
          <a:spcPts val="0"/>
        </a:spcBef>
        <a:spcAft>
          <a:spcPts val="600"/>
        </a:spcAft>
        <a:buFont typeface="Arial" charset="0"/>
        <a:buChar char="-"/>
        <a:defRPr sz="2000">
          <a:solidFill>
            <a:schemeClr val="tx1"/>
          </a:solidFill>
          <a:latin typeface="+mn-lt"/>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552" y="1437085"/>
            <a:ext cx="4752528" cy="1081088"/>
          </a:xfrm>
        </p:spPr>
        <p:txBody>
          <a:bodyPr/>
          <a:lstStyle/>
          <a:p>
            <a:r>
              <a:rPr lang="en-US" sz="2400" dirty="0"/>
              <a:t>Eress Forum - Workshop 2</a:t>
            </a:r>
            <a:br>
              <a:rPr lang="en-US" sz="2400" dirty="0"/>
            </a:br>
            <a:r>
              <a:rPr lang="en-US" sz="2400" dirty="0"/>
              <a:t>Sector Declaration</a:t>
            </a:r>
          </a:p>
        </p:txBody>
      </p:sp>
      <p:sp>
        <p:nvSpPr>
          <p:cNvPr id="5" name="TextBox 4"/>
          <p:cNvSpPr txBox="1"/>
          <p:nvPr/>
        </p:nvSpPr>
        <p:spPr>
          <a:xfrm>
            <a:off x="539750" y="3668419"/>
            <a:ext cx="3456186" cy="415499"/>
          </a:xfrm>
          <a:prstGeom prst="rect">
            <a:avLst/>
          </a:prstGeom>
          <a:noFill/>
        </p:spPr>
        <p:txBody>
          <a:bodyPr wrap="square" lIns="0" tIns="0" rIns="0" bIns="0" rtlCol="0">
            <a:noAutofit/>
          </a:bodyPr>
          <a:lstStyle/>
          <a:p>
            <a:pPr algn="l"/>
            <a:r>
              <a:rPr lang="en-US" sz="1600" b="1" dirty="0"/>
              <a:t>Bart Van der Spiegel</a:t>
            </a:r>
          </a:p>
          <a:p>
            <a:pPr algn="l"/>
            <a:r>
              <a:rPr lang="en-US" sz="1600" dirty="0"/>
              <a:t>Energy Management</a:t>
            </a:r>
          </a:p>
        </p:txBody>
      </p:sp>
      <p:sp>
        <p:nvSpPr>
          <p:cNvPr id="6" name="TextBox 5"/>
          <p:cNvSpPr txBox="1"/>
          <p:nvPr/>
        </p:nvSpPr>
        <p:spPr>
          <a:xfrm>
            <a:off x="539750" y="4407954"/>
            <a:ext cx="3456186" cy="253834"/>
          </a:xfrm>
          <a:prstGeom prst="rect">
            <a:avLst/>
          </a:prstGeom>
          <a:noFill/>
        </p:spPr>
        <p:txBody>
          <a:bodyPr wrap="square" lIns="0" tIns="0" rIns="0" bIns="0" rtlCol="0">
            <a:noAutofit/>
          </a:bodyPr>
          <a:lstStyle/>
          <a:p>
            <a:pPr algn="l"/>
            <a:r>
              <a:rPr lang="en-US" sz="1600" dirty="0"/>
              <a:t>13</a:t>
            </a:r>
            <a:r>
              <a:rPr lang="en-US" sz="1600" baseline="30000" dirty="0"/>
              <a:t>th</a:t>
            </a:r>
            <a:r>
              <a:rPr lang="en-US" sz="1600" dirty="0"/>
              <a:t> June 2019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r>
              <a:rPr lang="en-US"/>
              <a:t>13.06.2019</a:t>
            </a:r>
            <a:endParaRPr lang="en-GB" dirty="0"/>
          </a:p>
        </p:txBody>
      </p:sp>
      <p:sp>
        <p:nvSpPr>
          <p:cNvPr id="3" name="Tijdelijke aanduiding voor voettekst 2"/>
          <p:cNvSpPr>
            <a:spLocks noGrp="1"/>
          </p:cNvSpPr>
          <p:nvPr>
            <p:ph type="ftr" sz="quarter" idx="11"/>
          </p:nvPr>
        </p:nvSpPr>
        <p:spPr/>
        <p:txBody>
          <a:bodyPr/>
          <a:lstStyle/>
          <a:p>
            <a:r>
              <a:rPr lang="en-GB"/>
              <a:t>Workshop 2 - Sector Declaration</a:t>
            </a:r>
            <a:endParaRPr lang="en-GB" dirty="0"/>
          </a:p>
        </p:txBody>
      </p:sp>
      <p:sp>
        <p:nvSpPr>
          <p:cNvPr id="4" name="Tijdelijke aanduiding voor dianummer 3"/>
          <p:cNvSpPr>
            <a:spLocks noGrp="1"/>
          </p:cNvSpPr>
          <p:nvPr>
            <p:ph type="sldNum" sz="quarter" idx="12"/>
          </p:nvPr>
        </p:nvSpPr>
        <p:spPr/>
        <p:txBody>
          <a:bodyPr/>
          <a:lstStyle/>
          <a:p>
            <a:fld id="{768EF88F-1E48-4A48-9787-6B9229C21378}" type="slidenum">
              <a:rPr lang="en-GB" smtClean="0"/>
              <a:pPr/>
              <a:t>2</a:t>
            </a:fld>
            <a:endParaRPr lang="en-GB" dirty="0"/>
          </a:p>
        </p:txBody>
      </p:sp>
      <p:pic>
        <p:nvPicPr>
          <p:cNvPr id="8"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7192" y="2107132"/>
            <a:ext cx="1036151" cy="217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115304" y="2107132"/>
            <a:ext cx="1036151" cy="217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kstvak 9"/>
          <p:cNvSpPr txBox="1">
            <a:spLocks noChangeArrowheads="1"/>
          </p:cNvSpPr>
          <p:nvPr/>
        </p:nvSpPr>
        <p:spPr bwMode="auto">
          <a:xfrm>
            <a:off x="699694" y="651445"/>
            <a:ext cx="16176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dirty="0"/>
              <a:t>Railway Undertaking</a:t>
            </a:r>
          </a:p>
        </p:txBody>
      </p:sp>
      <p:cxnSp>
        <p:nvCxnSpPr>
          <p:cNvPr id="11" name="Rechte verbindingslijn met pijl 10"/>
          <p:cNvCxnSpPr>
            <a:stCxn id="10" idx="2"/>
          </p:cNvCxnSpPr>
          <p:nvPr/>
        </p:nvCxnSpPr>
        <p:spPr>
          <a:xfrm flipH="1">
            <a:off x="1106096" y="1297776"/>
            <a:ext cx="402429" cy="778848"/>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3" name="Tekstvak 12"/>
          <p:cNvSpPr txBox="1">
            <a:spLocks noChangeArrowheads="1"/>
          </p:cNvSpPr>
          <p:nvPr/>
        </p:nvSpPr>
        <p:spPr bwMode="auto">
          <a:xfrm>
            <a:off x="482207" y="1496789"/>
            <a:ext cx="925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dirty="0"/>
              <a:t>operates trains</a:t>
            </a:r>
          </a:p>
        </p:txBody>
      </p:sp>
      <p:grpSp>
        <p:nvGrpSpPr>
          <p:cNvPr id="14" name="Groep 13"/>
          <p:cNvGrpSpPr/>
          <p:nvPr/>
        </p:nvGrpSpPr>
        <p:grpSpPr>
          <a:xfrm>
            <a:off x="683256" y="3049364"/>
            <a:ext cx="649287" cy="671561"/>
            <a:chOff x="683568" y="3369966"/>
            <a:chExt cx="649287" cy="671561"/>
          </a:xfrm>
        </p:grpSpPr>
        <p:pic>
          <p:nvPicPr>
            <p:cNvPr id="15" name="Picture 10"/>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02444" y="3369966"/>
              <a:ext cx="523493" cy="58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kstvak 11"/>
            <p:cNvSpPr txBox="1">
              <a:spLocks noChangeArrowheads="1"/>
            </p:cNvSpPr>
            <p:nvPr/>
          </p:nvSpPr>
          <p:spPr bwMode="auto">
            <a:xfrm>
              <a:off x="683568" y="3579862"/>
              <a:ext cx="6492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1" dirty="0">
                  <a:solidFill>
                    <a:schemeClr val="bg1"/>
                  </a:solidFill>
                </a:rPr>
                <a:t>EMS</a:t>
              </a:r>
              <a:endParaRPr lang="en-GB" altLang="en-US" sz="2400" b="1" dirty="0">
                <a:solidFill>
                  <a:schemeClr val="bg1"/>
                </a:solidFill>
              </a:endParaRPr>
            </a:p>
          </p:txBody>
        </p:sp>
      </p:grpSp>
      <p:cxnSp>
        <p:nvCxnSpPr>
          <p:cNvPr id="17" name="Rechte verbindingslijn met pijl 16"/>
          <p:cNvCxnSpPr/>
          <p:nvPr/>
        </p:nvCxnSpPr>
        <p:spPr>
          <a:xfrm flipH="1">
            <a:off x="1010844" y="2325464"/>
            <a:ext cx="30162" cy="65008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8" name="Tekstvak 17"/>
          <p:cNvSpPr txBox="1">
            <a:spLocks noChangeArrowheads="1"/>
          </p:cNvSpPr>
          <p:nvPr/>
        </p:nvSpPr>
        <p:spPr bwMode="auto">
          <a:xfrm>
            <a:off x="112319" y="2767186"/>
            <a:ext cx="9271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1200" dirty="0"/>
              <a:t>0 to many</a:t>
            </a:r>
            <a:endParaRPr lang="en-GB" altLang="en-US" dirty="0"/>
          </a:p>
        </p:txBody>
      </p:sp>
      <p:grpSp>
        <p:nvGrpSpPr>
          <p:cNvPr id="19" name="Groep 18"/>
          <p:cNvGrpSpPr/>
          <p:nvPr/>
        </p:nvGrpSpPr>
        <p:grpSpPr>
          <a:xfrm>
            <a:off x="2267432" y="3691308"/>
            <a:ext cx="1150388" cy="694134"/>
            <a:chOff x="2267744" y="4011910"/>
            <a:chExt cx="1150388" cy="694134"/>
          </a:xfrm>
        </p:grpSpPr>
        <p:pic>
          <p:nvPicPr>
            <p:cNvPr id="20"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267744" y="4011910"/>
              <a:ext cx="1051297" cy="694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Tekstvak 16"/>
            <p:cNvSpPr txBox="1">
              <a:spLocks noChangeArrowheads="1"/>
            </p:cNvSpPr>
            <p:nvPr/>
          </p:nvSpPr>
          <p:spPr bwMode="auto">
            <a:xfrm>
              <a:off x="2580122" y="4227934"/>
              <a:ext cx="8380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1" dirty="0">
                  <a:solidFill>
                    <a:schemeClr val="bg1"/>
                  </a:solidFill>
                </a:rPr>
                <a:t>DCS</a:t>
              </a:r>
              <a:endParaRPr lang="en-GB" altLang="en-US" sz="2400" b="1" dirty="0">
                <a:solidFill>
                  <a:schemeClr val="bg1"/>
                </a:solidFill>
              </a:endParaRPr>
            </a:p>
          </p:txBody>
        </p:sp>
      </p:grpSp>
      <p:cxnSp>
        <p:nvCxnSpPr>
          <p:cNvPr id="22" name="Rechte verbindingslijn met pijl 21"/>
          <p:cNvCxnSpPr/>
          <p:nvPr/>
        </p:nvCxnSpPr>
        <p:spPr>
          <a:xfrm>
            <a:off x="1287069" y="3379168"/>
            <a:ext cx="920750" cy="49649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23" name="Picture 6"/>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427672" y="3547292"/>
            <a:ext cx="1008112" cy="7560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4" name="Rechte verbindingslijn met pijl 23"/>
          <p:cNvCxnSpPr/>
          <p:nvPr/>
        </p:nvCxnSpPr>
        <p:spPr>
          <a:xfrm flipV="1">
            <a:off x="3428607" y="3922093"/>
            <a:ext cx="914399" cy="136593"/>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5" name="Tekstvak 24"/>
          <p:cNvSpPr txBox="1"/>
          <p:nvPr/>
        </p:nvSpPr>
        <p:spPr>
          <a:xfrm>
            <a:off x="5518424" y="3419701"/>
            <a:ext cx="3625263" cy="1046440"/>
          </a:xfrm>
          <a:prstGeom prst="rect">
            <a:avLst/>
          </a:prstGeom>
          <a:noFill/>
        </p:spPr>
        <p:txBody>
          <a:bodyPr wrap="square">
            <a:spAutoFit/>
          </a:bodyPr>
          <a:lstStyle/>
          <a:p>
            <a:pPr algn="l" fontAlgn="auto">
              <a:spcBef>
                <a:spcPts val="0"/>
              </a:spcBef>
              <a:spcAft>
                <a:spcPts val="0"/>
              </a:spcAft>
              <a:defRPr/>
            </a:pPr>
            <a:r>
              <a:rPr lang="en-GB" dirty="0">
                <a:latin typeface="+mn-lt"/>
                <a:cs typeface="+mn-cs"/>
              </a:rPr>
              <a:t>Exchange:</a:t>
            </a:r>
          </a:p>
          <a:p>
            <a:pPr marL="171450" indent="-171450" algn="l" fontAlgn="auto">
              <a:spcBef>
                <a:spcPts val="0"/>
              </a:spcBef>
              <a:spcAft>
                <a:spcPts val="0"/>
              </a:spcAft>
              <a:buFont typeface="Arial" panose="020B0604020202020204" pitchFamily="34" charset="0"/>
              <a:buChar char="•"/>
              <a:defRPr/>
            </a:pPr>
            <a:r>
              <a:rPr lang="en-GB" sz="1100" dirty="0">
                <a:latin typeface="+mn-lt"/>
                <a:cs typeface="+mn-cs"/>
              </a:rPr>
              <a:t>first validation on received data coming from EMS</a:t>
            </a:r>
          </a:p>
          <a:p>
            <a:pPr marL="171450" indent="-171450" algn="l" fontAlgn="auto">
              <a:spcBef>
                <a:spcPts val="0"/>
              </a:spcBef>
              <a:spcAft>
                <a:spcPts val="0"/>
              </a:spcAft>
              <a:buFont typeface="Arial" panose="020B0604020202020204" pitchFamily="34" charset="0"/>
              <a:buChar char="•"/>
              <a:defRPr/>
            </a:pPr>
            <a:r>
              <a:rPr lang="en-GB" sz="1100" dirty="0">
                <a:latin typeface="+mn-lt"/>
                <a:cs typeface="+mn-cs"/>
              </a:rPr>
              <a:t>allocate consumption to country where consumption took place</a:t>
            </a:r>
          </a:p>
          <a:p>
            <a:pPr marL="171450" indent="-171450" algn="l" fontAlgn="auto">
              <a:spcBef>
                <a:spcPts val="0"/>
              </a:spcBef>
              <a:spcAft>
                <a:spcPts val="0"/>
              </a:spcAft>
              <a:buFont typeface="Arial" panose="020B0604020202020204" pitchFamily="34" charset="0"/>
              <a:buChar char="•"/>
              <a:defRPr/>
            </a:pPr>
            <a:r>
              <a:rPr lang="en-GB" sz="1100" dirty="0">
                <a:latin typeface="+mn-lt"/>
                <a:cs typeface="+mn-cs"/>
              </a:rPr>
              <a:t>distribute to correct settlement system</a:t>
            </a:r>
          </a:p>
        </p:txBody>
      </p:sp>
      <p:cxnSp>
        <p:nvCxnSpPr>
          <p:cNvPr id="26" name="Rechte verbindingslijn met pijl 25"/>
          <p:cNvCxnSpPr/>
          <p:nvPr/>
        </p:nvCxnSpPr>
        <p:spPr>
          <a:xfrm flipV="1">
            <a:off x="5219760" y="3187252"/>
            <a:ext cx="91603" cy="323906"/>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7" name="Tekstvak 26"/>
          <p:cNvSpPr txBox="1">
            <a:spLocks noChangeArrowheads="1"/>
          </p:cNvSpPr>
          <p:nvPr/>
        </p:nvSpPr>
        <p:spPr bwMode="auto">
          <a:xfrm>
            <a:off x="2843496" y="1531068"/>
            <a:ext cx="16176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dirty="0"/>
              <a:t>Infrastructure Manager</a:t>
            </a:r>
          </a:p>
        </p:txBody>
      </p:sp>
      <p:cxnSp>
        <p:nvCxnSpPr>
          <p:cNvPr id="28" name="Rechte verbindingslijn met pijl 27"/>
          <p:cNvCxnSpPr/>
          <p:nvPr/>
        </p:nvCxnSpPr>
        <p:spPr>
          <a:xfrm>
            <a:off x="2206232" y="1130077"/>
            <a:ext cx="781280" cy="47299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9" name="Tekstvak 28"/>
          <p:cNvSpPr txBox="1">
            <a:spLocks noChangeArrowheads="1"/>
          </p:cNvSpPr>
          <p:nvPr/>
        </p:nvSpPr>
        <p:spPr bwMode="auto">
          <a:xfrm>
            <a:off x="1723632" y="1356711"/>
            <a:ext cx="116714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dirty="0"/>
              <a:t>data of train-runs or traction units</a:t>
            </a:r>
          </a:p>
        </p:txBody>
      </p:sp>
      <p:cxnSp>
        <p:nvCxnSpPr>
          <p:cNvPr id="30" name="Rechte verbindingslijn met pijl 29"/>
          <p:cNvCxnSpPr/>
          <p:nvPr/>
        </p:nvCxnSpPr>
        <p:spPr>
          <a:xfrm>
            <a:off x="3866757" y="2156395"/>
            <a:ext cx="582613" cy="373856"/>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1" name="Tekstvak 30"/>
          <p:cNvSpPr txBox="1"/>
          <p:nvPr/>
        </p:nvSpPr>
        <p:spPr>
          <a:xfrm>
            <a:off x="5916219" y="2625501"/>
            <a:ext cx="3122612" cy="707886"/>
          </a:xfrm>
          <a:prstGeom prst="rect">
            <a:avLst/>
          </a:prstGeom>
          <a:noFill/>
        </p:spPr>
        <p:txBody>
          <a:bodyPr>
            <a:spAutoFit/>
          </a:bodyPr>
          <a:lstStyle/>
          <a:p>
            <a:pPr algn="l" fontAlgn="auto">
              <a:spcBef>
                <a:spcPts val="0"/>
              </a:spcBef>
              <a:spcAft>
                <a:spcPts val="0"/>
              </a:spcAft>
              <a:defRPr/>
            </a:pPr>
            <a:r>
              <a:rPr lang="en-GB" dirty="0">
                <a:latin typeface="+mn-lt"/>
                <a:cs typeface="+mn-cs"/>
              </a:rPr>
              <a:t>Validate/estimate:</a:t>
            </a:r>
          </a:p>
          <a:p>
            <a:pPr marL="171450" indent="-171450" algn="l" fontAlgn="auto">
              <a:spcBef>
                <a:spcPts val="0"/>
              </a:spcBef>
              <a:spcAft>
                <a:spcPts val="0"/>
              </a:spcAft>
              <a:buFont typeface="Arial" panose="020B0604020202020204" pitchFamily="34" charset="0"/>
              <a:buChar char="•"/>
              <a:defRPr/>
            </a:pPr>
            <a:r>
              <a:rPr lang="en-GB" sz="1100" dirty="0">
                <a:latin typeface="+mn-lt"/>
                <a:cs typeface="+mn-cs"/>
              </a:rPr>
              <a:t>validate data coming from EMS</a:t>
            </a:r>
          </a:p>
          <a:p>
            <a:pPr marL="171450" indent="-171450" algn="l" fontAlgn="auto">
              <a:spcBef>
                <a:spcPts val="0"/>
              </a:spcBef>
              <a:spcAft>
                <a:spcPts val="0"/>
              </a:spcAft>
              <a:buFont typeface="Arial" panose="020B0604020202020204" pitchFamily="34" charset="0"/>
              <a:buChar char="•"/>
              <a:defRPr/>
            </a:pPr>
            <a:r>
              <a:rPr lang="en-GB" sz="1100" dirty="0">
                <a:latin typeface="+mn-lt"/>
                <a:cs typeface="+mn-cs"/>
              </a:rPr>
              <a:t>estimate missing data</a:t>
            </a:r>
          </a:p>
        </p:txBody>
      </p:sp>
      <p:sp>
        <p:nvSpPr>
          <p:cNvPr id="32" name="Tekstvak 31"/>
          <p:cNvSpPr txBox="1"/>
          <p:nvPr/>
        </p:nvSpPr>
        <p:spPr>
          <a:xfrm>
            <a:off x="5868595" y="1964704"/>
            <a:ext cx="3265487" cy="707886"/>
          </a:xfrm>
          <a:prstGeom prst="rect">
            <a:avLst/>
          </a:prstGeom>
          <a:noFill/>
        </p:spPr>
        <p:txBody>
          <a:bodyPr>
            <a:spAutoFit/>
          </a:bodyPr>
          <a:lstStyle/>
          <a:p>
            <a:pPr algn="l" fontAlgn="auto">
              <a:spcBef>
                <a:spcPts val="600"/>
              </a:spcBef>
              <a:spcAft>
                <a:spcPts val="0"/>
              </a:spcAft>
              <a:defRPr/>
            </a:pPr>
            <a:r>
              <a:rPr lang="en-GB" dirty="0">
                <a:latin typeface="+mn-lt"/>
                <a:cs typeface="+mn-cs"/>
              </a:rPr>
              <a:t>Allocate:</a:t>
            </a:r>
          </a:p>
          <a:p>
            <a:pPr marL="171450" indent="-171450" algn="l" fontAlgn="auto">
              <a:spcBef>
                <a:spcPts val="0"/>
              </a:spcBef>
              <a:spcAft>
                <a:spcPts val="0"/>
              </a:spcAft>
              <a:buFont typeface="Arial" panose="020B0604020202020204" pitchFamily="34" charset="0"/>
              <a:buChar char="•"/>
              <a:defRPr/>
            </a:pPr>
            <a:r>
              <a:rPr lang="en-GB" sz="1100" dirty="0">
                <a:latin typeface="+mn-lt"/>
                <a:cs typeface="+mn-cs"/>
              </a:rPr>
              <a:t>allocate consumptions to the correct end user</a:t>
            </a:r>
          </a:p>
          <a:p>
            <a:pPr marL="171450" indent="-171450" algn="l" fontAlgn="auto">
              <a:spcBef>
                <a:spcPts val="0"/>
              </a:spcBef>
              <a:spcAft>
                <a:spcPts val="0"/>
              </a:spcAft>
              <a:buFont typeface="Arial" panose="020B0604020202020204" pitchFamily="34" charset="0"/>
              <a:buChar char="•"/>
              <a:defRPr/>
            </a:pPr>
            <a:r>
              <a:rPr lang="en-GB" sz="1100" dirty="0">
                <a:latin typeface="+mn-lt"/>
                <a:cs typeface="+mn-cs"/>
              </a:rPr>
              <a:t>distribute to  correct actors in energy market</a:t>
            </a:r>
          </a:p>
        </p:txBody>
      </p:sp>
      <p:grpSp>
        <p:nvGrpSpPr>
          <p:cNvPr id="33" name="Groep 32"/>
          <p:cNvGrpSpPr>
            <a:grpSpLocks/>
          </p:cNvGrpSpPr>
          <p:nvPr/>
        </p:nvGrpSpPr>
        <p:grpSpPr bwMode="auto">
          <a:xfrm>
            <a:off x="5266932" y="339502"/>
            <a:ext cx="1628775" cy="1135856"/>
            <a:chOff x="6886670" y="-136478"/>
            <a:chExt cx="2380160" cy="2380160"/>
          </a:xfrm>
        </p:grpSpPr>
        <p:pic>
          <p:nvPicPr>
            <p:cNvPr id="34" name="Picture 9" descr="http://iet.jrc.ec.europa.eu/sites/energyefficiency/files/ejc005colage.png"/>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6886670" y="-136478"/>
              <a:ext cx="2380160" cy="238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kstvak 5122"/>
            <p:cNvSpPr txBox="1">
              <a:spLocks noChangeArrowheads="1"/>
            </p:cNvSpPr>
            <p:nvPr/>
          </p:nvSpPr>
          <p:spPr bwMode="auto">
            <a:xfrm>
              <a:off x="7269825" y="439189"/>
              <a:ext cx="1697987" cy="174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400" b="1" dirty="0">
                  <a:solidFill>
                    <a:schemeClr val="bg1"/>
                  </a:solidFill>
                </a:rPr>
                <a:t>Energy market</a:t>
              </a:r>
              <a:endParaRPr lang="en-GB" altLang="en-US" b="1" dirty="0">
                <a:solidFill>
                  <a:schemeClr val="bg1"/>
                </a:solidFill>
              </a:endParaRPr>
            </a:p>
          </p:txBody>
        </p:sp>
      </p:grpSp>
      <p:sp>
        <p:nvSpPr>
          <p:cNvPr id="36" name="Tekstvak 35"/>
          <p:cNvSpPr txBox="1">
            <a:spLocks noChangeArrowheads="1"/>
          </p:cNvSpPr>
          <p:nvPr/>
        </p:nvSpPr>
        <p:spPr bwMode="auto">
          <a:xfrm>
            <a:off x="3169844" y="2199258"/>
            <a:ext cx="11033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dirty="0"/>
              <a:t>data for validation, estimation and allocation</a:t>
            </a:r>
          </a:p>
        </p:txBody>
      </p:sp>
      <p:cxnSp>
        <p:nvCxnSpPr>
          <p:cNvPr id="37" name="Rechte verbindingslijn met pijl 36"/>
          <p:cNvCxnSpPr/>
          <p:nvPr/>
        </p:nvCxnSpPr>
        <p:spPr>
          <a:xfrm flipH="1" flipV="1">
            <a:off x="4123541" y="2110253"/>
            <a:ext cx="415374" cy="259488"/>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Rechte verbindingslijn met pijl 37"/>
          <p:cNvCxnSpPr/>
          <p:nvPr/>
        </p:nvCxnSpPr>
        <p:spPr>
          <a:xfrm flipV="1">
            <a:off x="5651808" y="1475359"/>
            <a:ext cx="207262" cy="41574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9" name="Rechte verbindingslijn met pijl 38"/>
          <p:cNvCxnSpPr/>
          <p:nvPr/>
        </p:nvCxnSpPr>
        <p:spPr>
          <a:xfrm flipH="1" flipV="1">
            <a:off x="2323706" y="1015776"/>
            <a:ext cx="941388" cy="53221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Rechte verbindingslijn met pijl 39"/>
          <p:cNvCxnSpPr/>
          <p:nvPr/>
        </p:nvCxnSpPr>
        <p:spPr>
          <a:xfrm flipH="1">
            <a:off x="2210995" y="810988"/>
            <a:ext cx="3006725" cy="4763"/>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1" name="Tekstvak 40"/>
          <p:cNvSpPr txBox="1">
            <a:spLocks noChangeArrowheads="1"/>
          </p:cNvSpPr>
          <p:nvPr/>
        </p:nvSpPr>
        <p:spPr bwMode="auto">
          <a:xfrm>
            <a:off x="3970180" y="1918919"/>
            <a:ext cx="9255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dirty="0"/>
              <a:t>kWh</a:t>
            </a:r>
          </a:p>
        </p:txBody>
      </p:sp>
      <p:sp>
        <p:nvSpPr>
          <p:cNvPr id="42" name="Tekstvak 41"/>
          <p:cNvSpPr txBox="1">
            <a:spLocks noChangeArrowheads="1"/>
          </p:cNvSpPr>
          <p:nvPr/>
        </p:nvSpPr>
        <p:spPr bwMode="auto">
          <a:xfrm>
            <a:off x="5532044" y="1587276"/>
            <a:ext cx="9271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dirty="0"/>
              <a:t>kWh</a:t>
            </a:r>
          </a:p>
        </p:txBody>
      </p:sp>
      <p:sp>
        <p:nvSpPr>
          <p:cNvPr id="43" name="Tekstvak 42"/>
          <p:cNvSpPr txBox="1">
            <a:spLocks noChangeArrowheads="1"/>
          </p:cNvSpPr>
          <p:nvPr/>
        </p:nvSpPr>
        <p:spPr bwMode="auto">
          <a:xfrm>
            <a:off x="3347552" y="522956"/>
            <a:ext cx="1325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dirty="0"/>
              <a:t>commodity (€)</a:t>
            </a:r>
          </a:p>
        </p:txBody>
      </p:sp>
      <p:sp>
        <p:nvSpPr>
          <p:cNvPr id="44" name="Tekstvak 43"/>
          <p:cNvSpPr txBox="1">
            <a:spLocks noChangeArrowheads="1"/>
          </p:cNvSpPr>
          <p:nvPr/>
        </p:nvSpPr>
        <p:spPr bwMode="auto">
          <a:xfrm>
            <a:off x="2695182" y="1181274"/>
            <a:ext cx="13255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dirty="0"/>
              <a:t>grid fee (€)</a:t>
            </a:r>
          </a:p>
        </p:txBody>
      </p:sp>
      <p:cxnSp>
        <p:nvCxnSpPr>
          <p:cNvPr id="45" name="Rechte verbindingslijn met pijl 44"/>
          <p:cNvCxnSpPr/>
          <p:nvPr/>
        </p:nvCxnSpPr>
        <p:spPr>
          <a:xfrm flipH="1">
            <a:off x="4384281" y="1209849"/>
            <a:ext cx="901700" cy="56316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6" name="Tekstvak 45"/>
          <p:cNvSpPr txBox="1"/>
          <p:nvPr/>
        </p:nvSpPr>
        <p:spPr>
          <a:xfrm>
            <a:off x="395224" y="3619300"/>
            <a:ext cx="1152128" cy="507831"/>
          </a:xfrm>
          <a:prstGeom prst="rect">
            <a:avLst/>
          </a:prstGeom>
          <a:noFill/>
        </p:spPr>
        <p:txBody>
          <a:bodyPr wrap="square" rtlCol="0">
            <a:spAutoFit/>
          </a:bodyPr>
          <a:lstStyle/>
          <a:p>
            <a:r>
              <a:rPr lang="en-GB" sz="900" dirty="0"/>
              <a:t>Energy Measurement System</a:t>
            </a:r>
          </a:p>
        </p:txBody>
      </p:sp>
      <p:sp>
        <p:nvSpPr>
          <p:cNvPr id="47" name="Tekstvak 46"/>
          <p:cNvSpPr txBox="1"/>
          <p:nvPr/>
        </p:nvSpPr>
        <p:spPr>
          <a:xfrm>
            <a:off x="1979400" y="3475284"/>
            <a:ext cx="1584176" cy="230832"/>
          </a:xfrm>
          <a:prstGeom prst="rect">
            <a:avLst/>
          </a:prstGeom>
          <a:noFill/>
        </p:spPr>
        <p:txBody>
          <a:bodyPr wrap="square" rtlCol="0">
            <a:spAutoFit/>
          </a:bodyPr>
          <a:lstStyle/>
          <a:p>
            <a:r>
              <a:rPr lang="en-GB" sz="900" dirty="0"/>
              <a:t>Data Collecting System</a:t>
            </a:r>
          </a:p>
        </p:txBody>
      </p:sp>
      <p:grpSp>
        <p:nvGrpSpPr>
          <p:cNvPr id="48" name="Groep 47"/>
          <p:cNvGrpSpPr/>
          <p:nvPr/>
        </p:nvGrpSpPr>
        <p:grpSpPr>
          <a:xfrm>
            <a:off x="4673115" y="1994781"/>
            <a:ext cx="978694" cy="1054574"/>
            <a:chOff x="15694401" y="27543318"/>
            <a:chExt cx="1340621" cy="1397151"/>
          </a:xfrm>
        </p:grpSpPr>
        <p:sp>
          <p:nvSpPr>
            <p:cNvPr id="49" name="Rechthoek 48"/>
            <p:cNvSpPr/>
            <p:nvPr/>
          </p:nvSpPr>
          <p:spPr>
            <a:xfrm>
              <a:off x="15694401" y="27757425"/>
              <a:ext cx="1340621" cy="1183044"/>
            </a:xfrm>
            <a:prstGeom prst="rect">
              <a:avLst/>
            </a:prstGeom>
            <a:solidFill>
              <a:srgbClr val="09A7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a:p>
              <a:pPr algn="r"/>
              <a:r>
                <a:rPr lang="en-GB" sz="1100" b="1" dirty="0">
                  <a:solidFill>
                    <a:schemeClr val="bg1"/>
                  </a:solidFill>
                </a:rPr>
                <a:t>Energy</a:t>
              </a:r>
              <a:br>
                <a:rPr lang="en-GB" sz="1100" b="1" dirty="0">
                  <a:solidFill>
                    <a:schemeClr val="bg1"/>
                  </a:solidFill>
                </a:rPr>
              </a:br>
              <a:r>
                <a:rPr lang="en-GB" sz="1100" b="1" dirty="0">
                  <a:solidFill>
                    <a:schemeClr val="bg1"/>
                  </a:solidFill>
                </a:rPr>
                <a:t>Use Settlement</a:t>
              </a:r>
              <a:endParaRPr lang="en-GB" sz="800" b="1" dirty="0">
                <a:solidFill>
                  <a:schemeClr val="bg1"/>
                </a:solidFill>
              </a:endParaRPr>
            </a:p>
          </p:txBody>
        </p:sp>
        <p:sp>
          <p:nvSpPr>
            <p:cNvPr id="50" name="Vrije vorm 49"/>
            <p:cNvSpPr/>
            <p:nvPr/>
          </p:nvSpPr>
          <p:spPr>
            <a:xfrm>
              <a:off x="15881958" y="27543318"/>
              <a:ext cx="540069" cy="1260161"/>
            </a:xfrm>
            <a:custGeom>
              <a:avLst/>
              <a:gdLst>
                <a:gd name="connsiteX0" fmla="*/ 857250 w 1524000"/>
                <a:gd name="connsiteY0" fmla="*/ 0 h 2590800"/>
                <a:gd name="connsiteX1" fmla="*/ 190500 w 1524000"/>
                <a:gd name="connsiteY1" fmla="*/ 1295400 h 2590800"/>
                <a:gd name="connsiteX2" fmla="*/ 628650 w 1524000"/>
                <a:gd name="connsiteY2" fmla="*/ 1295400 h 2590800"/>
                <a:gd name="connsiteX3" fmla="*/ 0 w 1524000"/>
                <a:gd name="connsiteY3" fmla="*/ 2590800 h 2590800"/>
                <a:gd name="connsiteX4" fmla="*/ 1485900 w 1524000"/>
                <a:gd name="connsiteY4" fmla="*/ 933450 h 2590800"/>
                <a:gd name="connsiteX5" fmla="*/ 914400 w 1524000"/>
                <a:gd name="connsiteY5" fmla="*/ 933450 h 2590800"/>
                <a:gd name="connsiteX6" fmla="*/ 1524000 w 1524000"/>
                <a:gd name="connsiteY6" fmla="*/ 19050 h 2590800"/>
                <a:gd name="connsiteX7" fmla="*/ 857250 w 1524000"/>
                <a:gd name="connsiteY7" fmla="*/ 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00" h="2590800">
                  <a:moveTo>
                    <a:pt x="857250" y="0"/>
                  </a:moveTo>
                  <a:lnTo>
                    <a:pt x="190500" y="1295400"/>
                  </a:lnTo>
                  <a:lnTo>
                    <a:pt x="628650" y="1295400"/>
                  </a:lnTo>
                  <a:lnTo>
                    <a:pt x="0" y="2590800"/>
                  </a:lnTo>
                  <a:lnTo>
                    <a:pt x="1485900" y="933450"/>
                  </a:lnTo>
                  <a:lnTo>
                    <a:pt x="914400" y="933450"/>
                  </a:lnTo>
                  <a:lnTo>
                    <a:pt x="1524000" y="19050"/>
                  </a:lnTo>
                  <a:lnTo>
                    <a:pt x="85725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grpSp>
      <p:sp>
        <p:nvSpPr>
          <p:cNvPr id="51" name="Rechthoek 50"/>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36994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4"/>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nodeType="afterEffect">
                                  <p:stCondLst>
                                    <p:cond delay="0"/>
                                  </p:stCondLst>
                                  <p:childTnLst>
                                    <p:set>
                                      <p:cBhvr>
                                        <p:cTn id="53" dur="1" fill="hold">
                                          <p:stCondLst>
                                            <p:cond delay="0"/>
                                          </p:stCondLst>
                                        </p:cTn>
                                        <p:tgtEl>
                                          <p:spTgt spid="48"/>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7"/>
                                        </p:tgtEl>
                                        <p:attrNameLst>
                                          <p:attrName>style.visibility</p:attrName>
                                        </p:attrNameLst>
                                      </p:cBhvr>
                                      <p:to>
                                        <p:strVal val="visible"/>
                                      </p:to>
                                    </p:set>
                                  </p:childTnLst>
                                </p:cTn>
                              </p:par>
                            </p:childTnLst>
                          </p:cTn>
                        </p:par>
                        <p:par>
                          <p:cTn id="58" fill="hold">
                            <p:stCondLst>
                              <p:cond delay="0"/>
                            </p:stCondLst>
                            <p:childTnLst>
                              <p:par>
                                <p:cTn id="59" presetID="1" presetClass="entr" presetSubtype="0"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par>
                          <p:cTn id="67" fill="hold">
                            <p:stCondLst>
                              <p:cond delay="0"/>
                            </p:stCondLst>
                            <p:childTnLst>
                              <p:par>
                                <p:cTn id="68" presetID="1" presetClass="entr" presetSubtype="0" fill="hold" grpId="0" nodeType="afterEffect">
                                  <p:stCondLst>
                                    <p:cond delay="0"/>
                                  </p:stCondLst>
                                  <p:childTnLst>
                                    <p:set>
                                      <p:cBhvr>
                                        <p:cTn id="69" dur="1" fill="hold">
                                          <p:stCondLst>
                                            <p:cond delay="0"/>
                                          </p:stCondLst>
                                        </p:cTn>
                                        <p:tgtEl>
                                          <p:spTgt spid="29"/>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33"/>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nodeType="afterEffect">
                                  <p:stCondLst>
                                    <p:cond delay="0"/>
                                  </p:stCondLst>
                                  <p:childTnLst>
                                    <p:set>
                                      <p:cBhvr>
                                        <p:cTn id="76" dur="1" fill="hold">
                                          <p:stCondLst>
                                            <p:cond delay="0"/>
                                          </p:stCondLst>
                                        </p:cTn>
                                        <p:tgtEl>
                                          <p:spTgt spid="4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nodeType="afterEffect">
                                  <p:stCondLst>
                                    <p:cond delay="0"/>
                                  </p:stCondLst>
                                  <p:childTnLst>
                                    <p:set>
                                      <p:cBhvr>
                                        <p:cTn id="91" dur="1" fill="hold">
                                          <p:stCondLst>
                                            <p:cond delay="0"/>
                                          </p:stCondLst>
                                        </p:cTn>
                                        <p:tgtEl>
                                          <p:spTgt spid="37"/>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38"/>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44"/>
                                        </p:tgtEl>
                                        <p:attrNameLst>
                                          <p:attrName>style.visibility</p:attrName>
                                        </p:attrNameLst>
                                      </p:cBhvr>
                                      <p:to>
                                        <p:strVal val="visible"/>
                                      </p:to>
                                    </p:set>
                                  </p:childTnLst>
                                </p:cTn>
                              </p:par>
                            </p:childTnLst>
                          </p:cTn>
                        </p:par>
                        <p:par>
                          <p:cTn id="100" fill="hold">
                            <p:stCondLst>
                              <p:cond delay="0"/>
                            </p:stCondLst>
                            <p:childTnLst>
                              <p:par>
                                <p:cTn id="101" presetID="1" presetClass="entr" presetSubtype="0" fill="hold" nodeType="afterEffect">
                                  <p:stCondLst>
                                    <p:cond delay="0"/>
                                  </p:stCondLst>
                                  <p:childTnLst>
                                    <p:set>
                                      <p:cBhvr>
                                        <p:cTn id="102" dur="1" fill="hold">
                                          <p:stCondLst>
                                            <p:cond delay="0"/>
                                          </p:stCondLst>
                                        </p:cTn>
                                        <p:tgtEl>
                                          <p:spTgt spid="39"/>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8" grpId="0"/>
      <p:bldP spid="25" grpId="0"/>
      <p:bldP spid="27" grpId="0"/>
      <p:bldP spid="29" grpId="0"/>
      <p:bldP spid="31" grpId="0"/>
      <p:bldP spid="32" grpId="0"/>
      <p:bldP spid="36" grpId="0"/>
      <p:bldP spid="41" grpId="0"/>
      <p:bldP spid="42" grpId="0"/>
      <p:bldP spid="43" grpId="0"/>
      <p:bldP spid="44" grpId="0"/>
      <p:bldP spid="46" grpId="0"/>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ep 6"/>
          <p:cNvGrpSpPr/>
          <p:nvPr/>
        </p:nvGrpSpPr>
        <p:grpSpPr>
          <a:xfrm>
            <a:off x="4508400" y="619501"/>
            <a:ext cx="928911" cy="821503"/>
            <a:chOff x="683568" y="3369966"/>
            <a:chExt cx="649287" cy="629393"/>
          </a:xfrm>
        </p:grpSpPr>
        <p:pic>
          <p:nvPicPr>
            <p:cNvPr id="8" name="Picture 10"/>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02444" y="3369966"/>
              <a:ext cx="523493" cy="58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kstvak 11"/>
            <p:cNvSpPr txBox="1">
              <a:spLocks noChangeArrowheads="1"/>
            </p:cNvSpPr>
            <p:nvPr/>
          </p:nvSpPr>
          <p:spPr bwMode="auto">
            <a:xfrm>
              <a:off x="683568" y="3645655"/>
              <a:ext cx="649287" cy="35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1" dirty="0">
                  <a:solidFill>
                    <a:schemeClr val="bg1"/>
                  </a:solidFill>
                </a:rPr>
                <a:t>EMS</a:t>
              </a:r>
              <a:endParaRPr lang="en-GB" altLang="en-US" sz="2400" b="1" dirty="0">
                <a:solidFill>
                  <a:schemeClr val="bg1"/>
                </a:solidFill>
              </a:endParaRPr>
            </a:p>
          </p:txBody>
        </p:sp>
      </p:grpSp>
      <p:grpSp>
        <p:nvGrpSpPr>
          <p:cNvPr id="10" name="Groep 9"/>
          <p:cNvGrpSpPr/>
          <p:nvPr/>
        </p:nvGrpSpPr>
        <p:grpSpPr>
          <a:xfrm>
            <a:off x="5796136" y="619504"/>
            <a:ext cx="1034505" cy="796474"/>
            <a:chOff x="2267744" y="4011910"/>
            <a:chExt cx="1101803" cy="721615"/>
          </a:xfrm>
        </p:grpSpPr>
        <p:pic>
          <p:nvPicPr>
            <p:cNvPr id="11"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67744" y="4011910"/>
              <a:ext cx="1051297" cy="694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kstvak 16"/>
            <p:cNvSpPr txBox="1">
              <a:spLocks noChangeArrowheads="1"/>
            </p:cNvSpPr>
            <p:nvPr/>
          </p:nvSpPr>
          <p:spPr bwMode="auto">
            <a:xfrm>
              <a:off x="2651207" y="4315251"/>
              <a:ext cx="718340" cy="418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1" dirty="0">
                  <a:solidFill>
                    <a:schemeClr val="bg1"/>
                  </a:solidFill>
                </a:rPr>
                <a:t>DCS</a:t>
              </a:r>
              <a:endParaRPr lang="en-GB" altLang="en-US" sz="2400" b="1" dirty="0">
                <a:solidFill>
                  <a:schemeClr val="bg1"/>
                </a:solidFill>
              </a:endParaRPr>
            </a:p>
          </p:txBody>
        </p:sp>
      </p:grpSp>
      <p:pic>
        <p:nvPicPr>
          <p:cNvPr id="13" name="Picture 3"/>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a:stretch/>
        </p:blipFill>
        <p:spPr bwMode="auto">
          <a:xfrm>
            <a:off x="6876256" y="547495"/>
            <a:ext cx="1092122"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4" name="Rechte verbindingslijn met pijl 13"/>
          <p:cNvCxnSpPr/>
          <p:nvPr/>
        </p:nvCxnSpPr>
        <p:spPr>
          <a:xfrm>
            <a:off x="5413348" y="979543"/>
            <a:ext cx="288032"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Tekstvak 14"/>
          <p:cNvSpPr txBox="1"/>
          <p:nvPr/>
        </p:nvSpPr>
        <p:spPr>
          <a:xfrm>
            <a:off x="150156" y="1510894"/>
            <a:ext cx="9141198" cy="3016210"/>
          </a:xfrm>
          <a:prstGeom prst="rect">
            <a:avLst/>
          </a:prstGeom>
          <a:noFill/>
        </p:spPr>
        <p:txBody>
          <a:bodyPr wrap="square" rtlCol="0">
            <a:spAutoFit/>
          </a:bodyPr>
          <a:lstStyle/>
          <a:p>
            <a:pPr algn="l">
              <a:spcAft>
                <a:spcPts val="1000"/>
              </a:spcAft>
            </a:pPr>
            <a:r>
              <a:rPr lang="en-GB" sz="1400" dirty="0"/>
              <a:t>2009: UIC leaflet 930                                                                              role model and data exchanges on ground</a:t>
            </a:r>
          </a:p>
          <a:p>
            <a:pPr algn="l">
              <a:spcAft>
                <a:spcPts val="1000"/>
              </a:spcAft>
            </a:pPr>
            <a:r>
              <a:rPr lang="en-GB" sz="1400" dirty="0"/>
              <a:t>2012: EN 50463 (detailed requirements)                                 x                        </a:t>
            </a:r>
            <a:r>
              <a:rPr lang="en-GB" sz="1400" dirty="0" err="1"/>
              <a:t>x</a:t>
            </a:r>
            <a:endParaRPr lang="en-GB" sz="1400" dirty="0"/>
          </a:p>
          <a:p>
            <a:pPr algn="l">
              <a:spcAft>
                <a:spcPts val="1000"/>
              </a:spcAft>
            </a:pPr>
            <a:r>
              <a:rPr lang="en-GB" sz="1400" dirty="0"/>
              <a:t>2014: Comm. Reg. (CR) 1301/2014 (Energy TSI)                                   TSI art. 7.2.4       CR art. 9      CR art. 9</a:t>
            </a:r>
          </a:p>
          <a:p>
            <a:pPr algn="l">
              <a:spcAft>
                <a:spcPts val="1000"/>
              </a:spcAft>
            </a:pPr>
            <a:r>
              <a:rPr lang="en-GB" sz="1400" dirty="0"/>
              <a:t>2014: Comm. Reg. 1302/2014 (</a:t>
            </a:r>
            <a:r>
              <a:rPr lang="en-GB" sz="1400" dirty="0" err="1"/>
              <a:t>Loc&amp;Pas</a:t>
            </a:r>
            <a:r>
              <a:rPr lang="en-GB" sz="1400" dirty="0"/>
              <a:t> TSI)           CR art.3</a:t>
            </a:r>
            <a:br>
              <a:rPr lang="en-GB" sz="1400" dirty="0"/>
            </a:br>
            <a:r>
              <a:rPr lang="en-GB" sz="1400" dirty="0"/>
              <a:t>                                                                                   TSI art. 4.2.8.2.8</a:t>
            </a:r>
          </a:p>
          <a:p>
            <a:pPr algn="l">
              <a:spcAft>
                <a:spcPts val="1000"/>
              </a:spcAft>
            </a:pPr>
            <a:r>
              <a:rPr lang="en-GB" sz="1400" dirty="0"/>
              <a:t>2017: EN 50463 (adding protocol EMS to DCS)                              x</a:t>
            </a:r>
          </a:p>
          <a:p>
            <a:pPr algn="l">
              <a:spcAft>
                <a:spcPts val="1000"/>
              </a:spcAft>
            </a:pPr>
            <a:r>
              <a:rPr lang="en-GB" sz="1400" dirty="0"/>
              <a:t>2018: Comm. Reg.  2018/868 			        </a:t>
            </a:r>
            <a:r>
              <a:rPr lang="en-GB" sz="1200" dirty="0"/>
              <a:t>    </a:t>
            </a:r>
            <a:r>
              <a:rPr lang="en-GB" sz="1400" dirty="0"/>
              <a:t> x         1/1/2022       4/7/2020          4/7/2020</a:t>
            </a:r>
            <a:br>
              <a:rPr lang="en-GB" sz="1400" dirty="0"/>
            </a:br>
            <a:r>
              <a:rPr lang="en-GB" sz="1400" dirty="0"/>
              <a:t>          (amendment on 1301/2014 and 1302/2014)</a:t>
            </a:r>
          </a:p>
          <a:p>
            <a:pPr algn="l">
              <a:spcAft>
                <a:spcPts val="1000"/>
              </a:spcAft>
            </a:pPr>
            <a:r>
              <a:rPr lang="en-GB" sz="1400" dirty="0"/>
              <a:t>2020: IRS 90930 (update of UIC leaflet 930)                                          role model and data exchanges on ground</a:t>
            </a:r>
            <a:br>
              <a:rPr lang="en-GB" sz="1400" dirty="0"/>
            </a:br>
            <a:r>
              <a:rPr lang="en-GB" sz="1400" dirty="0"/>
              <a:t>          Sector Declaration</a:t>
            </a:r>
          </a:p>
        </p:txBody>
      </p:sp>
      <p:sp>
        <p:nvSpPr>
          <p:cNvPr id="16" name="Tekstvak 15"/>
          <p:cNvSpPr txBox="1"/>
          <p:nvPr/>
        </p:nvSpPr>
        <p:spPr>
          <a:xfrm>
            <a:off x="4990098" y="11529"/>
            <a:ext cx="1023582" cy="276999"/>
          </a:xfrm>
          <a:prstGeom prst="rect">
            <a:avLst/>
          </a:prstGeom>
          <a:noFill/>
        </p:spPr>
        <p:txBody>
          <a:bodyPr wrap="square" rtlCol="0">
            <a:spAutoFit/>
          </a:bodyPr>
          <a:lstStyle/>
          <a:p>
            <a:r>
              <a:rPr lang="en-GB" sz="1200" dirty="0"/>
              <a:t>open point</a:t>
            </a:r>
          </a:p>
        </p:txBody>
      </p:sp>
      <p:sp>
        <p:nvSpPr>
          <p:cNvPr id="17" name="Tekstvak 16"/>
          <p:cNvSpPr txBox="1"/>
          <p:nvPr/>
        </p:nvSpPr>
        <p:spPr>
          <a:xfrm>
            <a:off x="4981300" y="187455"/>
            <a:ext cx="1023582" cy="276999"/>
          </a:xfrm>
          <a:prstGeom prst="rect">
            <a:avLst/>
          </a:prstGeom>
          <a:noFill/>
        </p:spPr>
        <p:txBody>
          <a:bodyPr wrap="square" rtlCol="0">
            <a:spAutoFit/>
          </a:bodyPr>
          <a:lstStyle/>
          <a:p>
            <a:r>
              <a:rPr lang="en-GB" sz="1200" dirty="0"/>
              <a:t>closed</a:t>
            </a:r>
          </a:p>
        </p:txBody>
      </p:sp>
      <p:grpSp>
        <p:nvGrpSpPr>
          <p:cNvPr id="18" name="Groep 17"/>
          <p:cNvGrpSpPr/>
          <p:nvPr/>
        </p:nvGrpSpPr>
        <p:grpSpPr>
          <a:xfrm>
            <a:off x="8124923" y="470090"/>
            <a:ext cx="860475" cy="892965"/>
            <a:chOff x="15694401" y="27543318"/>
            <a:chExt cx="1340621" cy="1397151"/>
          </a:xfrm>
        </p:grpSpPr>
        <p:sp>
          <p:nvSpPr>
            <p:cNvPr id="19" name="Rechthoek 18"/>
            <p:cNvSpPr/>
            <p:nvPr/>
          </p:nvSpPr>
          <p:spPr>
            <a:xfrm>
              <a:off x="15694401" y="27757425"/>
              <a:ext cx="1340621" cy="1183044"/>
            </a:xfrm>
            <a:prstGeom prst="rect">
              <a:avLst/>
            </a:prstGeom>
            <a:solidFill>
              <a:srgbClr val="09A7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a:p>
              <a:pPr algn="r"/>
              <a:r>
                <a:rPr lang="en-GB" sz="900" b="1" dirty="0">
                  <a:solidFill>
                    <a:schemeClr val="bg1"/>
                  </a:solidFill>
                </a:rPr>
                <a:t>Energy</a:t>
              </a:r>
              <a:br>
                <a:rPr lang="en-GB" sz="900" b="1" dirty="0">
                  <a:solidFill>
                    <a:schemeClr val="bg1"/>
                  </a:solidFill>
                </a:rPr>
              </a:br>
              <a:r>
                <a:rPr lang="en-GB" sz="900" b="1" dirty="0">
                  <a:solidFill>
                    <a:schemeClr val="bg1"/>
                  </a:solidFill>
                </a:rPr>
                <a:t>Use Settlement</a:t>
              </a:r>
              <a:endParaRPr lang="en-GB" sz="500" b="1" dirty="0">
                <a:solidFill>
                  <a:schemeClr val="bg1"/>
                </a:solidFill>
              </a:endParaRPr>
            </a:p>
          </p:txBody>
        </p:sp>
        <p:sp>
          <p:nvSpPr>
            <p:cNvPr id="20" name="Vrije vorm 19"/>
            <p:cNvSpPr/>
            <p:nvPr/>
          </p:nvSpPr>
          <p:spPr>
            <a:xfrm>
              <a:off x="15881958" y="27543318"/>
              <a:ext cx="540069" cy="1260161"/>
            </a:xfrm>
            <a:custGeom>
              <a:avLst/>
              <a:gdLst>
                <a:gd name="connsiteX0" fmla="*/ 857250 w 1524000"/>
                <a:gd name="connsiteY0" fmla="*/ 0 h 2590800"/>
                <a:gd name="connsiteX1" fmla="*/ 190500 w 1524000"/>
                <a:gd name="connsiteY1" fmla="*/ 1295400 h 2590800"/>
                <a:gd name="connsiteX2" fmla="*/ 628650 w 1524000"/>
                <a:gd name="connsiteY2" fmla="*/ 1295400 h 2590800"/>
                <a:gd name="connsiteX3" fmla="*/ 0 w 1524000"/>
                <a:gd name="connsiteY3" fmla="*/ 2590800 h 2590800"/>
                <a:gd name="connsiteX4" fmla="*/ 1485900 w 1524000"/>
                <a:gd name="connsiteY4" fmla="*/ 933450 h 2590800"/>
                <a:gd name="connsiteX5" fmla="*/ 914400 w 1524000"/>
                <a:gd name="connsiteY5" fmla="*/ 933450 h 2590800"/>
                <a:gd name="connsiteX6" fmla="*/ 1524000 w 1524000"/>
                <a:gd name="connsiteY6" fmla="*/ 19050 h 2590800"/>
                <a:gd name="connsiteX7" fmla="*/ 857250 w 1524000"/>
                <a:gd name="connsiteY7" fmla="*/ 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00" h="2590800">
                  <a:moveTo>
                    <a:pt x="857250" y="0"/>
                  </a:moveTo>
                  <a:lnTo>
                    <a:pt x="190500" y="1295400"/>
                  </a:lnTo>
                  <a:lnTo>
                    <a:pt x="628650" y="1295400"/>
                  </a:lnTo>
                  <a:lnTo>
                    <a:pt x="0" y="2590800"/>
                  </a:lnTo>
                  <a:lnTo>
                    <a:pt x="1485900" y="933450"/>
                  </a:lnTo>
                  <a:lnTo>
                    <a:pt x="914400" y="933450"/>
                  </a:lnTo>
                  <a:lnTo>
                    <a:pt x="1524000" y="19050"/>
                  </a:lnTo>
                  <a:lnTo>
                    <a:pt x="85725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grpSp>
      <p:sp>
        <p:nvSpPr>
          <p:cNvPr id="21" name="Tijdelijke aanduiding voor datum 20"/>
          <p:cNvSpPr>
            <a:spLocks noGrp="1"/>
          </p:cNvSpPr>
          <p:nvPr>
            <p:ph type="dt" sz="half" idx="10"/>
          </p:nvPr>
        </p:nvSpPr>
        <p:spPr/>
        <p:txBody>
          <a:bodyPr/>
          <a:lstStyle/>
          <a:p>
            <a:r>
              <a:rPr lang="en-US"/>
              <a:t>13.06.2019</a:t>
            </a:r>
            <a:endParaRPr lang="en-GB" dirty="0"/>
          </a:p>
        </p:txBody>
      </p:sp>
      <p:sp>
        <p:nvSpPr>
          <p:cNvPr id="22" name="Tijdelijke aanduiding voor voettekst 21"/>
          <p:cNvSpPr>
            <a:spLocks noGrp="1"/>
          </p:cNvSpPr>
          <p:nvPr>
            <p:ph type="ftr" sz="quarter" idx="11"/>
          </p:nvPr>
        </p:nvSpPr>
        <p:spPr/>
        <p:txBody>
          <a:bodyPr/>
          <a:lstStyle/>
          <a:p>
            <a:r>
              <a:rPr lang="en-GB"/>
              <a:t>Workshop 2 - Sector Declaration</a:t>
            </a:r>
          </a:p>
        </p:txBody>
      </p:sp>
      <p:sp>
        <p:nvSpPr>
          <p:cNvPr id="23" name="Tijdelijke aanduiding voor dianummer 22"/>
          <p:cNvSpPr>
            <a:spLocks noGrp="1"/>
          </p:cNvSpPr>
          <p:nvPr>
            <p:ph type="sldNum" sz="quarter" idx="12"/>
          </p:nvPr>
        </p:nvSpPr>
        <p:spPr/>
        <p:txBody>
          <a:bodyPr/>
          <a:lstStyle/>
          <a:p>
            <a:fld id="{768EF88F-1E48-4A48-9787-6B9229C21378}" type="slidenum">
              <a:rPr lang="en-GB" smtClean="0"/>
              <a:pPr/>
              <a:t>3</a:t>
            </a:fld>
            <a:endParaRPr lang="en-GB" dirty="0"/>
          </a:p>
        </p:txBody>
      </p:sp>
      <p:sp>
        <p:nvSpPr>
          <p:cNvPr id="24" name="Rechthoek 23"/>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86924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16" grpId="0" uiExpand="1"/>
      <p:bldP spid="17" grpId="0" uiExpan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en-US"/>
              <a:t>13.06.2019</a:t>
            </a:r>
            <a:endParaRPr lang="en-GB" dirty="0"/>
          </a:p>
        </p:txBody>
      </p:sp>
      <p:sp>
        <p:nvSpPr>
          <p:cNvPr id="5" name="Tijdelijke aanduiding voor voettekst 4"/>
          <p:cNvSpPr>
            <a:spLocks noGrp="1"/>
          </p:cNvSpPr>
          <p:nvPr>
            <p:ph type="ftr" sz="quarter" idx="11"/>
          </p:nvPr>
        </p:nvSpPr>
        <p:spPr/>
        <p:txBody>
          <a:bodyPr/>
          <a:lstStyle/>
          <a:p>
            <a:r>
              <a:rPr lang="en-GB"/>
              <a:t>Workshop 2 - Sector Declaration</a:t>
            </a:r>
          </a:p>
        </p:txBody>
      </p:sp>
      <p:sp>
        <p:nvSpPr>
          <p:cNvPr id="6" name="Tijdelijke aanduiding voor dianummer 5"/>
          <p:cNvSpPr>
            <a:spLocks noGrp="1"/>
          </p:cNvSpPr>
          <p:nvPr>
            <p:ph type="sldNum" sz="quarter" idx="12"/>
          </p:nvPr>
        </p:nvSpPr>
        <p:spPr/>
        <p:txBody>
          <a:bodyPr/>
          <a:lstStyle/>
          <a:p>
            <a:fld id="{768EF88F-1E48-4A48-9787-6B9229C21378}" type="slidenum">
              <a:rPr lang="en-GB" smtClean="0"/>
              <a:pPr/>
              <a:t>4</a:t>
            </a:fld>
            <a:endParaRPr lang="en-GB" dirty="0"/>
          </a:p>
        </p:txBody>
      </p:sp>
      <p:sp>
        <p:nvSpPr>
          <p:cNvPr id="7" name="Rechthoek 6"/>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8" name="Rektangel 5">
            <a:extLst>
              <a:ext uri="{FF2B5EF4-FFF2-40B4-BE49-F238E27FC236}">
                <a16:creationId xmlns:a16="http://schemas.microsoft.com/office/drawing/2014/main" id="{038DB554-B190-4599-AA52-A565FBCB8AE6}"/>
              </a:ext>
            </a:extLst>
          </p:cNvPr>
          <p:cNvSpPr/>
          <p:nvPr/>
        </p:nvSpPr>
        <p:spPr>
          <a:xfrm>
            <a:off x="624418" y="817067"/>
            <a:ext cx="7873842" cy="63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a:endParaRPr lang="en-GB"/>
          </a:p>
        </p:txBody>
      </p:sp>
      <p:sp>
        <p:nvSpPr>
          <p:cNvPr id="9" name="Tittel 1">
            <a:extLst>
              <a:ext uri="{FF2B5EF4-FFF2-40B4-BE49-F238E27FC236}">
                <a16:creationId xmlns:a16="http://schemas.microsoft.com/office/drawing/2014/main" id="{9011D4B8-423D-41FB-8F6D-5B6EE87D696C}"/>
              </a:ext>
            </a:extLst>
          </p:cNvPr>
          <p:cNvSpPr txBox="1">
            <a:spLocks/>
          </p:cNvSpPr>
          <p:nvPr/>
        </p:nvSpPr>
        <p:spPr>
          <a:xfrm>
            <a:off x="611560" y="195486"/>
            <a:ext cx="7886700" cy="621581"/>
          </a:xfrm>
          <a:prstGeom prst="rect">
            <a:avLst/>
          </a:prstGeom>
        </p:spPr>
        <p:txBody>
          <a:bodyPr vert="horz" lIns="68566" tIns="34283" rIns="68566" bIns="34283" rtlCol="0" anchor="ctr">
            <a:noAutofit/>
          </a:bodyPr>
          <a:lstStyle>
            <a:lvl1pPr algn="l" defTabSz="1828434" rtl="0" eaLnBrk="1" latinLnBrk="0" hangingPunct="1">
              <a:lnSpc>
                <a:spcPct val="90000"/>
              </a:lnSpc>
              <a:spcBef>
                <a:spcPct val="0"/>
              </a:spcBef>
              <a:buNone/>
              <a:defRPr lang="en-US" sz="6000" kern="1200">
                <a:solidFill>
                  <a:schemeClr val="tx1"/>
                </a:solidFill>
                <a:latin typeface="Lato" panose="020F0502020204030203" pitchFamily="34" charset="0"/>
                <a:ea typeface="+mj-ea"/>
                <a:cs typeface="+mj-cs"/>
              </a:defRPr>
            </a:lvl1pPr>
          </a:lstStyle>
          <a:p>
            <a:pPr algn="ctr"/>
            <a:r>
              <a:rPr lang="en-GB" sz="3200" dirty="0"/>
              <a:t>Sector Declaration</a:t>
            </a:r>
          </a:p>
        </p:txBody>
      </p:sp>
      <p:pic>
        <p:nvPicPr>
          <p:cNvPr id="10" name="Picture 2"/>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8227" t="28616" r="70243" b="50605"/>
          <a:stretch/>
        </p:blipFill>
        <p:spPr bwMode="auto">
          <a:xfrm>
            <a:off x="636053" y="1299890"/>
            <a:ext cx="5142016" cy="1710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hthoek 10"/>
          <p:cNvSpPr/>
          <p:nvPr/>
        </p:nvSpPr>
        <p:spPr>
          <a:xfrm>
            <a:off x="570737" y="3188488"/>
            <a:ext cx="7867404" cy="738664"/>
          </a:xfrm>
          <a:prstGeom prst="rect">
            <a:avLst/>
          </a:prstGeom>
        </p:spPr>
        <p:txBody>
          <a:bodyPr wrap="square">
            <a:spAutoFit/>
          </a:bodyPr>
          <a:lstStyle/>
          <a:p>
            <a:pPr marL="285750" lvl="0" indent="-285750" algn="l">
              <a:buFont typeface="Arial" panose="020B0604020202020204" pitchFamily="34" charset="0"/>
              <a:buChar char="•"/>
            </a:pPr>
            <a:r>
              <a:rPr lang="en-GB" sz="1400" dirty="0"/>
              <a:t>Create a document expressing how sector wants to be compliant with European Regulation</a:t>
            </a:r>
          </a:p>
          <a:p>
            <a:pPr marL="285750" lvl="0" indent="-285750" algn="l">
              <a:buFont typeface="Arial" panose="020B0604020202020204" pitchFamily="34" charset="0"/>
              <a:buChar char="•"/>
            </a:pPr>
            <a:r>
              <a:rPr lang="en-GB" sz="1400" dirty="0"/>
              <a:t>Commitments of Railway Undertakings and Infrastructure Managers</a:t>
            </a:r>
          </a:p>
          <a:p>
            <a:pPr marL="285750" lvl="0" indent="-285750" algn="l">
              <a:buFont typeface="Arial" panose="020B0604020202020204" pitchFamily="34" charset="0"/>
              <a:buChar char="•"/>
            </a:pPr>
            <a:r>
              <a:rPr lang="en-GB" sz="1400" dirty="0"/>
              <a:t>Guidelines on how framework should be implemented</a:t>
            </a:r>
          </a:p>
        </p:txBody>
      </p:sp>
    </p:spTree>
    <p:extLst>
      <p:ext uri="{BB962C8B-B14F-4D97-AF65-F5344CB8AC3E}">
        <p14:creationId xmlns:p14="http://schemas.microsoft.com/office/powerpoint/2010/main" val="69164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en-US"/>
              <a:t>13.06.2019</a:t>
            </a:r>
            <a:endParaRPr lang="en-GB" dirty="0"/>
          </a:p>
        </p:txBody>
      </p:sp>
      <p:sp>
        <p:nvSpPr>
          <p:cNvPr id="5" name="Tijdelijke aanduiding voor voettekst 4"/>
          <p:cNvSpPr>
            <a:spLocks noGrp="1"/>
          </p:cNvSpPr>
          <p:nvPr>
            <p:ph type="ftr" sz="quarter" idx="11"/>
          </p:nvPr>
        </p:nvSpPr>
        <p:spPr/>
        <p:txBody>
          <a:bodyPr/>
          <a:lstStyle/>
          <a:p>
            <a:r>
              <a:rPr lang="en-GB"/>
              <a:t>Workshop 2 - Sector Declaration</a:t>
            </a:r>
          </a:p>
        </p:txBody>
      </p:sp>
      <p:sp>
        <p:nvSpPr>
          <p:cNvPr id="6" name="Tijdelijke aanduiding voor dianummer 5"/>
          <p:cNvSpPr>
            <a:spLocks noGrp="1"/>
          </p:cNvSpPr>
          <p:nvPr>
            <p:ph type="sldNum" sz="quarter" idx="12"/>
          </p:nvPr>
        </p:nvSpPr>
        <p:spPr/>
        <p:txBody>
          <a:bodyPr/>
          <a:lstStyle/>
          <a:p>
            <a:fld id="{768EF88F-1E48-4A48-9787-6B9229C21378}" type="slidenum">
              <a:rPr lang="en-GB" smtClean="0"/>
              <a:pPr/>
              <a:t>5</a:t>
            </a:fld>
            <a:endParaRPr lang="en-GB" dirty="0"/>
          </a:p>
        </p:txBody>
      </p:sp>
      <p:sp>
        <p:nvSpPr>
          <p:cNvPr id="2" name="Rechthoek 1"/>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39" name="Rektangel 5">
            <a:extLst>
              <a:ext uri="{FF2B5EF4-FFF2-40B4-BE49-F238E27FC236}">
                <a16:creationId xmlns:a16="http://schemas.microsoft.com/office/drawing/2014/main" id="{038DB554-B190-4599-AA52-A565FBCB8AE6}"/>
              </a:ext>
            </a:extLst>
          </p:cNvPr>
          <p:cNvSpPr/>
          <p:nvPr/>
        </p:nvSpPr>
        <p:spPr>
          <a:xfrm>
            <a:off x="624418" y="839347"/>
            <a:ext cx="7873842" cy="63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a:endParaRPr lang="en-GB"/>
          </a:p>
        </p:txBody>
      </p:sp>
      <p:sp>
        <p:nvSpPr>
          <p:cNvPr id="40" name="Tittel 1">
            <a:extLst>
              <a:ext uri="{FF2B5EF4-FFF2-40B4-BE49-F238E27FC236}">
                <a16:creationId xmlns:a16="http://schemas.microsoft.com/office/drawing/2014/main" id="{9011D4B8-423D-41FB-8F6D-5B6EE87D696C}"/>
              </a:ext>
            </a:extLst>
          </p:cNvPr>
          <p:cNvSpPr txBox="1">
            <a:spLocks/>
          </p:cNvSpPr>
          <p:nvPr/>
        </p:nvSpPr>
        <p:spPr>
          <a:xfrm>
            <a:off x="611560" y="123478"/>
            <a:ext cx="7886700" cy="715869"/>
          </a:xfrm>
          <a:prstGeom prst="rect">
            <a:avLst/>
          </a:prstGeom>
        </p:spPr>
        <p:txBody>
          <a:bodyPr vert="horz" lIns="68566" tIns="34283" rIns="68566" bIns="34283" rtlCol="0" anchor="ctr">
            <a:noAutofit/>
          </a:bodyPr>
          <a:lstStyle>
            <a:lvl1pPr algn="l" defTabSz="1828434" rtl="0" eaLnBrk="1" latinLnBrk="0" hangingPunct="1">
              <a:lnSpc>
                <a:spcPct val="90000"/>
              </a:lnSpc>
              <a:spcBef>
                <a:spcPct val="0"/>
              </a:spcBef>
              <a:buNone/>
              <a:defRPr lang="en-US" sz="6000" kern="1200">
                <a:solidFill>
                  <a:schemeClr val="tx1"/>
                </a:solidFill>
                <a:latin typeface="Lato" panose="020F0502020204030203" pitchFamily="34" charset="0"/>
                <a:ea typeface="+mj-ea"/>
                <a:cs typeface="+mj-cs"/>
              </a:defRPr>
            </a:lvl1pPr>
          </a:lstStyle>
          <a:p>
            <a:pPr algn="ctr"/>
            <a:r>
              <a:rPr lang="en-GB" sz="3200" dirty="0"/>
              <a:t>2016/797 Railway Interoperability Directive</a:t>
            </a:r>
            <a:br>
              <a:rPr lang="en-GB" sz="3200" dirty="0"/>
            </a:br>
            <a:r>
              <a:rPr lang="en-GB" sz="1800" dirty="0"/>
              <a:t>(text with EEA relevance)</a:t>
            </a:r>
            <a:endParaRPr lang="en-GB" sz="3200" dirty="0"/>
          </a:p>
        </p:txBody>
      </p:sp>
      <p:grpSp>
        <p:nvGrpSpPr>
          <p:cNvPr id="41" name="Groep 40"/>
          <p:cNvGrpSpPr/>
          <p:nvPr/>
        </p:nvGrpSpPr>
        <p:grpSpPr>
          <a:xfrm>
            <a:off x="395537" y="1136984"/>
            <a:ext cx="1008112" cy="816314"/>
            <a:chOff x="700927" y="3369966"/>
            <a:chExt cx="649287" cy="672168"/>
          </a:xfrm>
        </p:grpSpPr>
        <p:pic>
          <p:nvPicPr>
            <p:cNvPr id="42" name="Picture 10"/>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02444" y="3369966"/>
              <a:ext cx="523493" cy="58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kstvak 11"/>
            <p:cNvSpPr txBox="1">
              <a:spLocks noChangeArrowheads="1"/>
            </p:cNvSpPr>
            <p:nvPr/>
          </p:nvSpPr>
          <p:spPr bwMode="auto">
            <a:xfrm>
              <a:off x="700927" y="3661990"/>
              <a:ext cx="649287" cy="380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1" dirty="0">
                  <a:solidFill>
                    <a:schemeClr val="bg1"/>
                  </a:solidFill>
                </a:rPr>
                <a:t>EMS</a:t>
              </a:r>
              <a:endParaRPr lang="en-GB" altLang="en-US" sz="2400" b="1" dirty="0">
                <a:solidFill>
                  <a:schemeClr val="bg1"/>
                </a:solidFill>
              </a:endParaRPr>
            </a:p>
          </p:txBody>
        </p:sp>
      </p:grpSp>
      <p:sp>
        <p:nvSpPr>
          <p:cNvPr id="48" name="Tekstvak 47"/>
          <p:cNvSpPr txBox="1"/>
          <p:nvPr/>
        </p:nvSpPr>
        <p:spPr>
          <a:xfrm>
            <a:off x="1376696" y="1102665"/>
            <a:ext cx="7416824" cy="830997"/>
          </a:xfrm>
          <a:prstGeom prst="rect">
            <a:avLst/>
          </a:prstGeom>
          <a:noFill/>
        </p:spPr>
        <p:txBody>
          <a:bodyPr wrap="square" rtlCol="0">
            <a:spAutoFit/>
          </a:bodyPr>
          <a:lstStyle/>
          <a:p>
            <a:pPr algn="l"/>
            <a:r>
              <a:rPr lang="en-GB" sz="1600" dirty="0"/>
              <a:t>11/2014: CR 1302/2014, article 3: EMS are mandatory on new, upgraded and renewed vehicles (intended to be operated on networks already having a DCS). </a:t>
            </a:r>
            <a:br>
              <a:rPr lang="en-GB" sz="1600" dirty="0"/>
            </a:br>
            <a:r>
              <a:rPr lang="en-GB" sz="1600" dirty="0"/>
              <a:t>This clause doesn’t make distinction between TSI compliant vehicles or not.</a:t>
            </a:r>
          </a:p>
        </p:txBody>
      </p:sp>
      <p:sp>
        <p:nvSpPr>
          <p:cNvPr id="3" name="Tekstvak 2"/>
          <p:cNvSpPr txBox="1"/>
          <p:nvPr/>
        </p:nvSpPr>
        <p:spPr>
          <a:xfrm>
            <a:off x="539552" y="2355726"/>
            <a:ext cx="7704856" cy="2031325"/>
          </a:xfrm>
          <a:prstGeom prst="rect">
            <a:avLst/>
          </a:prstGeom>
          <a:noFill/>
        </p:spPr>
        <p:txBody>
          <a:bodyPr wrap="square" rtlCol="0">
            <a:spAutoFit/>
          </a:bodyPr>
          <a:lstStyle/>
          <a:p>
            <a:pPr algn="l"/>
            <a:r>
              <a:rPr lang="en-GB" dirty="0">
                <a:solidFill>
                  <a:srgbClr val="1660A4"/>
                </a:solidFill>
              </a:rPr>
              <a:t>Each Railway Undertaking declares the timeline for installation of EMS.</a:t>
            </a:r>
          </a:p>
          <a:p>
            <a:pPr algn="l"/>
            <a:r>
              <a:rPr lang="en-GB" dirty="0">
                <a:solidFill>
                  <a:srgbClr val="1660A4"/>
                </a:solidFill>
              </a:rPr>
              <a:t>Proposed minimal target: 40% in 2022, 75% in 2025 and 95% in 2030.</a:t>
            </a:r>
          </a:p>
          <a:p>
            <a:pPr algn="l"/>
            <a:endParaRPr lang="en-GB" dirty="0">
              <a:solidFill>
                <a:srgbClr val="1660A4"/>
              </a:solidFill>
            </a:endParaRPr>
          </a:p>
          <a:p>
            <a:pPr algn="l"/>
            <a:r>
              <a:rPr lang="en-GB" dirty="0" err="1">
                <a:solidFill>
                  <a:srgbClr val="1660A4"/>
                </a:solidFill>
              </a:rPr>
              <a:t>Slido</a:t>
            </a:r>
            <a:r>
              <a:rPr lang="en-GB" dirty="0">
                <a:solidFill>
                  <a:srgbClr val="1660A4"/>
                </a:solidFill>
              </a:rPr>
              <a:t>-question: How do you consider this proposed minimal target?</a:t>
            </a:r>
          </a:p>
          <a:p>
            <a:pPr marL="285750" indent="-285750" algn="l">
              <a:buFontTx/>
              <a:buChar char="-"/>
            </a:pPr>
            <a:r>
              <a:rPr lang="en-GB" dirty="0">
                <a:solidFill>
                  <a:srgbClr val="1660A4"/>
                </a:solidFill>
              </a:rPr>
              <a:t>too ambitious </a:t>
            </a:r>
          </a:p>
          <a:p>
            <a:pPr marL="285750" indent="-285750" algn="l">
              <a:buFontTx/>
              <a:buChar char="-"/>
            </a:pPr>
            <a:r>
              <a:rPr lang="en-GB" dirty="0">
                <a:solidFill>
                  <a:srgbClr val="1660A4"/>
                </a:solidFill>
              </a:rPr>
              <a:t>fine</a:t>
            </a:r>
          </a:p>
          <a:p>
            <a:pPr marL="285750" indent="-285750" algn="l">
              <a:buFontTx/>
              <a:buChar char="-"/>
            </a:pPr>
            <a:r>
              <a:rPr lang="en-GB" dirty="0">
                <a:solidFill>
                  <a:srgbClr val="1660A4"/>
                </a:solidFill>
              </a:rPr>
              <a:t>not ambitious enough</a:t>
            </a:r>
          </a:p>
        </p:txBody>
      </p:sp>
    </p:spTree>
    <p:extLst>
      <p:ext uri="{BB962C8B-B14F-4D97-AF65-F5344CB8AC3E}">
        <p14:creationId xmlns:p14="http://schemas.microsoft.com/office/powerpoint/2010/main" val="69164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en-US"/>
              <a:t>13.06.2019</a:t>
            </a:r>
            <a:endParaRPr lang="en-GB" dirty="0"/>
          </a:p>
        </p:txBody>
      </p:sp>
      <p:sp>
        <p:nvSpPr>
          <p:cNvPr id="5" name="Tijdelijke aanduiding voor voettekst 4"/>
          <p:cNvSpPr>
            <a:spLocks noGrp="1"/>
          </p:cNvSpPr>
          <p:nvPr>
            <p:ph type="ftr" sz="quarter" idx="11"/>
          </p:nvPr>
        </p:nvSpPr>
        <p:spPr/>
        <p:txBody>
          <a:bodyPr/>
          <a:lstStyle/>
          <a:p>
            <a:r>
              <a:rPr lang="en-GB"/>
              <a:t>Workshop 2 - Sector Declaration</a:t>
            </a:r>
          </a:p>
        </p:txBody>
      </p:sp>
      <p:sp>
        <p:nvSpPr>
          <p:cNvPr id="6" name="Tijdelijke aanduiding voor dianummer 5"/>
          <p:cNvSpPr>
            <a:spLocks noGrp="1"/>
          </p:cNvSpPr>
          <p:nvPr>
            <p:ph type="sldNum" sz="quarter" idx="12"/>
          </p:nvPr>
        </p:nvSpPr>
        <p:spPr/>
        <p:txBody>
          <a:bodyPr/>
          <a:lstStyle/>
          <a:p>
            <a:fld id="{768EF88F-1E48-4A48-9787-6B9229C21378}" type="slidenum">
              <a:rPr lang="en-GB" smtClean="0"/>
              <a:pPr/>
              <a:t>6</a:t>
            </a:fld>
            <a:endParaRPr lang="en-GB" dirty="0"/>
          </a:p>
        </p:txBody>
      </p:sp>
      <p:sp>
        <p:nvSpPr>
          <p:cNvPr id="2" name="Rechthoek 1"/>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39" name="Rektangel 5">
            <a:extLst>
              <a:ext uri="{FF2B5EF4-FFF2-40B4-BE49-F238E27FC236}">
                <a16:creationId xmlns:a16="http://schemas.microsoft.com/office/drawing/2014/main" id="{038DB554-B190-4599-AA52-A565FBCB8AE6}"/>
              </a:ext>
            </a:extLst>
          </p:cNvPr>
          <p:cNvSpPr/>
          <p:nvPr/>
        </p:nvSpPr>
        <p:spPr>
          <a:xfrm>
            <a:off x="624418" y="839347"/>
            <a:ext cx="7873842" cy="63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a:endParaRPr lang="en-GB"/>
          </a:p>
        </p:txBody>
      </p:sp>
      <p:sp>
        <p:nvSpPr>
          <p:cNvPr id="40" name="Tittel 1">
            <a:extLst>
              <a:ext uri="{FF2B5EF4-FFF2-40B4-BE49-F238E27FC236}">
                <a16:creationId xmlns:a16="http://schemas.microsoft.com/office/drawing/2014/main" id="{9011D4B8-423D-41FB-8F6D-5B6EE87D696C}"/>
              </a:ext>
            </a:extLst>
          </p:cNvPr>
          <p:cNvSpPr txBox="1">
            <a:spLocks/>
          </p:cNvSpPr>
          <p:nvPr/>
        </p:nvSpPr>
        <p:spPr>
          <a:xfrm>
            <a:off x="611560" y="123478"/>
            <a:ext cx="7886700" cy="715869"/>
          </a:xfrm>
          <a:prstGeom prst="rect">
            <a:avLst/>
          </a:prstGeom>
        </p:spPr>
        <p:txBody>
          <a:bodyPr vert="horz" lIns="68566" tIns="34283" rIns="68566" bIns="34283" rtlCol="0" anchor="ctr">
            <a:noAutofit/>
          </a:bodyPr>
          <a:lstStyle>
            <a:lvl1pPr algn="l" defTabSz="1828434" rtl="0" eaLnBrk="1" latinLnBrk="0" hangingPunct="1">
              <a:lnSpc>
                <a:spcPct val="90000"/>
              </a:lnSpc>
              <a:spcBef>
                <a:spcPct val="0"/>
              </a:spcBef>
              <a:buNone/>
              <a:defRPr lang="en-US" sz="6000" kern="1200">
                <a:solidFill>
                  <a:schemeClr val="tx1"/>
                </a:solidFill>
                <a:latin typeface="Lato" panose="020F0502020204030203" pitchFamily="34" charset="0"/>
                <a:ea typeface="+mj-ea"/>
                <a:cs typeface="+mj-cs"/>
              </a:defRPr>
            </a:lvl1pPr>
          </a:lstStyle>
          <a:p>
            <a:pPr algn="ctr"/>
            <a:r>
              <a:rPr lang="en-GB" sz="3200" dirty="0"/>
              <a:t>Train-run data</a:t>
            </a:r>
          </a:p>
        </p:txBody>
      </p:sp>
      <p:sp>
        <p:nvSpPr>
          <p:cNvPr id="48" name="Tekstvak 47"/>
          <p:cNvSpPr txBox="1"/>
          <p:nvPr/>
        </p:nvSpPr>
        <p:spPr>
          <a:xfrm>
            <a:off x="1376696" y="1102665"/>
            <a:ext cx="7416824" cy="830997"/>
          </a:xfrm>
          <a:prstGeom prst="rect">
            <a:avLst/>
          </a:prstGeom>
          <a:noFill/>
        </p:spPr>
        <p:txBody>
          <a:bodyPr wrap="square" rtlCol="0">
            <a:spAutoFit/>
          </a:bodyPr>
          <a:lstStyle/>
          <a:p>
            <a:pPr algn="l"/>
            <a:r>
              <a:rPr lang="en-GB" sz="1600" dirty="0"/>
              <a:t>Energy Use Settlement can use train-run data to validate date coming from EMS, estimate missing data and allocate consumptions to correct RU.</a:t>
            </a:r>
          </a:p>
          <a:p>
            <a:pPr algn="l"/>
            <a:r>
              <a:rPr lang="en-GB" sz="1600" dirty="0"/>
              <a:t>The EVN of the traction units in the train is the link to the EMSs.</a:t>
            </a:r>
          </a:p>
        </p:txBody>
      </p:sp>
      <p:sp>
        <p:nvSpPr>
          <p:cNvPr id="3" name="Tekstvak 2"/>
          <p:cNvSpPr txBox="1"/>
          <p:nvPr/>
        </p:nvSpPr>
        <p:spPr>
          <a:xfrm>
            <a:off x="539552" y="2355726"/>
            <a:ext cx="8208912" cy="2031325"/>
          </a:xfrm>
          <a:prstGeom prst="rect">
            <a:avLst/>
          </a:prstGeom>
          <a:noFill/>
        </p:spPr>
        <p:txBody>
          <a:bodyPr wrap="square" rtlCol="0">
            <a:spAutoFit/>
          </a:bodyPr>
          <a:lstStyle/>
          <a:p>
            <a:pPr algn="l"/>
            <a:r>
              <a:rPr lang="en-GB" dirty="0">
                <a:solidFill>
                  <a:srgbClr val="1660A4"/>
                </a:solidFill>
              </a:rPr>
              <a:t>Each RU shall deliver train compositions (including EVN of all traction units) latest in 2022, preferably at departure of train-run and latest 24 hours later.</a:t>
            </a:r>
          </a:p>
          <a:p>
            <a:pPr algn="l"/>
            <a:endParaRPr lang="en-GB" dirty="0">
              <a:solidFill>
                <a:srgbClr val="1660A4"/>
              </a:solidFill>
            </a:endParaRPr>
          </a:p>
          <a:p>
            <a:pPr algn="l"/>
            <a:r>
              <a:rPr lang="en-GB" dirty="0" err="1">
                <a:solidFill>
                  <a:srgbClr val="1660A4"/>
                </a:solidFill>
              </a:rPr>
              <a:t>Slido</a:t>
            </a:r>
            <a:r>
              <a:rPr lang="en-GB" dirty="0">
                <a:solidFill>
                  <a:srgbClr val="1660A4"/>
                </a:solidFill>
              </a:rPr>
              <a:t>-question: How do you consider this proposal?</a:t>
            </a:r>
          </a:p>
          <a:p>
            <a:pPr marL="285750" indent="-285750" algn="l">
              <a:buFontTx/>
              <a:buChar char="-"/>
            </a:pPr>
            <a:r>
              <a:rPr lang="en-GB" dirty="0">
                <a:solidFill>
                  <a:srgbClr val="1660A4"/>
                </a:solidFill>
              </a:rPr>
              <a:t>too ambitious </a:t>
            </a:r>
          </a:p>
          <a:p>
            <a:pPr marL="285750" indent="-285750" algn="l">
              <a:buFontTx/>
              <a:buChar char="-"/>
            </a:pPr>
            <a:r>
              <a:rPr lang="en-GB" dirty="0">
                <a:solidFill>
                  <a:srgbClr val="1660A4"/>
                </a:solidFill>
              </a:rPr>
              <a:t>fine</a:t>
            </a:r>
          </a:p>
          <a:p>
            <a:pPr marL="285750" indent="-285750" algn="l">
              <a:buFontTx/>
              <a:buChar char="-"/>
            </a:pPr>
            <a:r>
              <a:rPr lang="en-GB" dirty="0">
                <a:solidFill>
                  <a:srgbClr val="1660A4"/>
                </a:solidFill>
              </a:rPr>
              <a:t>not ambitious enough</a:t>
            </a:r>
          </a:p>
        </p:txBody>
      </p:sp>
      <p:sp>
        <p:nvSpPr>
          <p:cNvPr id="13" name="Rechthoek 12"/>
          <p:cNvSpPr/>
          <p:nvPr/>
        </p:nvSpPr>
        <p:spPr>
          <a:xfrm>
            <a:off x="467544" y="1131590"/>
            <a:ext cx="864096" cy="792088"/>
          </a:xfrm>
          <a:prstGeom prst="rect">
            <a:avLst/>
          </a:prstGeom>
          <a:solidFill>
            <a:srgbClr val="09A7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br>
              <a:rPr lang="en-GB" sz="1000" b="1" dirty="0">
                <a:solidFill>
                  <a:schemeClr val="bg1"/>
                </a:solidFill>
              </a:rPr>
            </a:br>
            <a:r>
              <a:rPr lang="en-GB" sz="1000" b="1" dirty="0">
                <a:solidFill>
                  <a:schemeClr val="bg1"/>
                </a:solidFill>
              </a:rPr>
              <a:t>Energy</a:t>
            </a:r>
            <a:br>
              <a:rPr lang="en-GB" sz="1000" b="1" dirty="0">
                <a:solidFill>
                  <a:schemeClr val="bg1"/>
                </a:solidFill>
              </a:rPr>
            </a:br>
            <a:r>
              <a:rPr lang="en-GB" sz="1000" b="1" dirty="0">
                <a:solidFill>
                  <a:schemeClr val="bg1"/>
                </a:solidFill>
              </a:rPr>
              <a:t>Use Settlement  </a:t>
            </a:r>
            <a:endParaRPr lang="en-GB" sz="600" b="1" dirty="0">
              <a:solidFill>
                <a:schemeClr val="bg1"/>
              </a:solidFill>
            </a:endParaRPr>
          </a:p>
        </p:txBody>
      </p:sp>
      <p:sp>
        <p:nvSpPr>
          <p:cNvPr id="14" name="Vrije vorm 13"/>
          <p:cNvSpPr/>
          <p:nvPr/>
        </p:nvSpPr>
        <p:spPr>
          <a:xfrm>
            <a:off x="539552" y="1059582"/>
            <a:ext cx="288032" cy="648072"/>
          </a:xfrm>
          <a:custGeom>
            <a:avLst/>
            <a:gdLst>
              <a:gd name="connsiteX0" fmla="*/ 857250 w 1524000"/>
              <a:gd name="connsiteY0" fmla="*/ 0 h 2590800"/>
              <a:gd name="connsiteX1" fmla="*/ 190500 w 1524000"/>
              <a:gd name="connsiteY1" fmla="*/ 1295400 h 2590800"/>
              <a:gd name="connsiteX2" fmla="*/ 628650 w 1524000"/>
              <a:gd name="connsiteY2" fmla="*/ 1295400 h 2590800"/>
              <a:gd name="connsiteX3" fmla="*/ 0 w 1524000"/>
              <a:gd name="connsiteY3" fmla="*/ 2590800 h 2590800"/>
              <a:gd name="connsiteX4" fmla="*/ 1485900 w 1524000"/>
              <a:gd name="connsiteY4" fmla="*/ 933450 h 2590800"/>
              <a:gd name="connsiteX5" fmla="*/ 914400 w 1524000"/>
              <a:gd name="connsiteY5" fmla="*/ 933450 h 2590800"/>
              <a:gd name="connsiteX6" fmla="*/ 1524000 w 1524000"/>
              <a:gd name="connsiteY6" fmla="*/ 19050 h 2590800"/>
              <a:gd name="connsiteX7" fmla="*/ 857250 w 1524000"/>
              <a:gd name="connsiteY7" fmla="*/ 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00" h="2590800">
                <a:moveTo>
                  <a:pt x="857250" y="0"/>
                </a:moveTo>
                <a:lnTo>
                  <a:pt x="190500" y="1295400"/>
                </a:lnTo>
                <a:lnTo>
                  <a:pt x="628650" y="1295400"/>
                </a:lnTo>
                <a:lnTo>
                  <a:pt x="0" y="2590800"/>
                </a:lnTo>
                <a:lnTo>
                  <a:pt x="1485900" y="933450"/>
                </a:lnTo>
                <a:lnTo>
                  <a:pt x="914400" y="933450"/>
                </a:lnTo>
                <a:lnTo>
                  <a:pt x="1524000" y="19050"/>
                </a:lnTo>
                <a:lnTo>
                  <a:pt x="85725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Tree>
    <p:extLst>
      <p:ext uri="{BB962C8B-B14F-4D97-AF65-F5344CB8AC3E}">
        <p14:creationId xmlns:p14="http://schemas.microsoft.com/office/powerpoint/2010/main" val="229262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en-US"/>
              <a:t>13.06.2019</a:t>
            </a:r>
            <a:endParaRPr lang="en-GB" dirty="0"/>
          </a:p>
        </p:txBody>
      </p:sp>
      <p:sp>
        <p:nvSpPr>
          <p:cNvPr id="5" name="Tijdelijke aanduiding voor voettekst 4"/>
          <p:cNvSpPr>
            <a:spLocks noGrp="1"/>
          </p:cNvSpPr>
          <p:nvPr>
            <p:ph type="ftr" sz="quarter" idx="11"/>
          </p:nvPr>
        </p:nvSpPr>
        <p:spPr/>
        <p:txBody>
          <a:bodyPr/>
          <a:lstStyle/>
          <a:p>
            <a:r>
              <a:rPr lang="en-GB"/>
              <a:t>Workshop 2 - Sector Declaration</a:t>
            </a:r>
          </a:p>
        </p:txBody>
      </p:sp>
      <p:sp>
        <p:nvSpPr>
          <p:cNvPr id="6" name="Tijdelijke aanduiding voor dianummer 5"/>
          <p:cNvSpPr>
            <a:spLocks noGrp="1"/>
          </p:cNvSpPr>
          <p:nvPr>
            <p:ph type="sldNum" sz="quarter" idx="12"/>
          </p:nvPr>
        </p:nvSpPr>
        <p:spPr/>
        <p:txBody>
          <a:bodyPr/>
          <a:lstStyle/>
          <a:p>
            <a:fld id="{768EF88F-1E48-4A48-9787-6B9229C21378}" type="slidenum">
              <a:rPr lang="en-GB" smtClean="0"/>
              <a:pPr/>
              <a:t>7</a:t>
            </a:fld>
            <a:endParaRPr lang="en-GB" dirty="0"/>
          </a:p>
        </p:txBody>
      </p:sp>
      <p:sp>
        <p:nvSpPr>
          <p:cNvPr id="7" name="Rechthoek 6"/>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8" name="Rektangel 5">
            <a:extLst>
              <a:ext uri="{FF2B5EF4-FFF2-40B4-BE49-F238E27FC236}">
                <a16:creationId xmlns:a16="http://schemas.microsoft.com/office/drawing/2014/main" id="{038DB554-B190-4599-AA52-A565FBCB8AE6}"/>
              </a:ext>
            </a:extLst>
          </p:cNvPr>
          <p:cNvSpPr/>
          <p:nvPr/>
        </p:nvSpPr>
        <p:spPr>
          <a:xfrm>
            <a:off x="624418" y="839347"/>
            <a:ext cx="7873842" cy="63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a:endParaRPr lang="en-GB"/>
          </a:p>
        </p:txBody>
      </p:sp>
      <p:sp>
        <p:nvSpPr>
          <p:cNvPr id="9" name="Tittel 1">
            <a:extLst>
              <a:ext uri="{FF2B5EF4-FFF2-40B4-BE49-F238E27FC236}">
                <a16:creationId xmlns:a16="http://schemas.microsoft.com/office/drawing/2014/main" id="{9011D4B8-423D-41FB-8F6D-5B6EE87D696C}"/>
              </a:ext>
            </a:extLst>
          </p:cNvPr>
          <p:cNvSpPr txBox="1">
            <a:spLocks/>
          </p:cNvSpPr>
          <p:nvPr/>
        </p:nvSpPr>
        <p:spPr>
          <a:xfrm>
            <a:off x="611560" y="123478"/>
            <a:ext cx="7886700" cy="715869"/>
          </a:xfrm>
          <a:prstGeom prst="rect">
            <a:avLst/>
          </a:prstGeom>
        </p:spPr>
        <p:txBody>
          <a:bodyPr vert="horz" lIns="68566" tIns="34283" rIns="68566" bIns="34283" rtlCol="0" anchor="ctr">
            <a:noAutofit/>
          </a:bodyPr>
          <a:lstStyle>
            <a:lvl1pPr algn="l" defTabSz="1828434" rtl="0" eaLnBrk="1" latinLnBrk="0" hangingPunct="1">
              <a:lnSpc>
                <a:spcPct val="90000"/>
              </a:lnSpc>
              <a:spcBef>
                <a:spcPct val="0"/>
              </a:spcBef>
              <a:buNone/>
              <a:defRPr lang="en-US" sz="6000" kern="1200">
                <a:solidFill>
                  <a:schemeClr val="tx1"/>
                </a:solidFill>
                <a:latin typeface="Lato" panose="020F0502020204030203" pitchFamily="34" charset="0"/>
                <a:ea typeface="+mj-ea"/>
                <a:cs typeface="+mj-cs"/>
              </a:defRPr>
            </a:lvl1pPr>
          </a:lstStyle>
          <a:p>
            <a:pPr algn="ctr"/>
            <a:r>
              <a:rPr lang="en-GB" sz="3200" dirty="0"/>
              <a:t>2009/72 Energy Market Directive</a:t>
            </a:r>
            <a:br>
              <a:rPr lang="en-GB" sz="3200" dirty="0"/>
            </a:br>
            <a:r>
              <a:rPr lang="en-GB" sz="1800" dirty="0"/>
              <a:t>(third energy package – text with EEA relevance)</a:t>
            </a:r>
            <a:endParaRPr lang="en-GB" sz="3200" dirty="0"/>
          </a:p>
        </p:txBody>
      </p:sp>
      <p:sp>
        <p:nvSpPr>
          <p:cNvPr id="10" name="Tekstvak 9"/>
          <p:cNvSpPr txBox="1"/>
          <p:nvPr/>
        </p:nvSpPr>
        <p:spPr>
          <a:xfrm>
            <a:off x="1888177" y="1078975"/>
            <a:ext cx="7027987" cy="954107"/>
          </a:xfrm>
          <a:prstGeom prst="rect">
            <a:avLst/>
          </a:prstGeom>
          <a:noFill/>
        </p:spPr>
        <p:txBody>
          <a:bodyPr wrap="square" rtlCol="0">
            <a:spAutoFit/>
          </a:bodyPr>
          <a:lstStyle/>
          <a:p>
            <a:pPr algn="l">
              <a:spcAft>
                <a:spcPts val="600"/>
              </a:spcAft>
            </a:pPr>
            <a:r>
              <a:rPr lang="en-GB" sz="1400" dirty="0"/>
              <a:t>EU Treaty: all consumers can freely choose their suppliers.</a:t>
            </a:r>
            <a:br>
              <a:rPr lang="en-GB" sz="1400" dirty="0"/>
            </a:br>
            <a:r>
              <a:rPr lang="en-GB" sz="1400" dirty="0"/>
              <a:t>Court of justice decided that Third Party Access is the rule and that exceptions should strictly be interpreted (“Citiworks” case C-439/06 of May 2008).</a:t>
            </a:r>
            <a:br>
              <a:rPr lang="en-GB" sz="1400" dirty="0"/>
            </a:br>
            <a:r>
              <a:rPr lang="en-GB" sz="1400" dirty="0"/>
              <a:t>Directive 2009/72 confirms that all customers are regarded to be eligible customers. </a:t>
            </a:r>
          </a:p>
        </p:txBody>
      </p:sp>
      <p:grpSp>
        <p:nvGrpSpPr>
          <p:cNvPr id="11" name="Groep 10"/>
          <p:cNvGrpSpPr>
            <a:grpSpLocks/>
          </p:cNvGrpSpPr>
          <p:nvPr/>
        </p:nvGrpSpPr>
        <p:grpSpPr bwMode="auto">
          <a:xfrm>
            <a:off x="107504" y="987574"/>
            <a:ext cx="1628775" cy="1135856"/>
            <a:chOff x="6886670" y="-136478"/>
            <a:chExt cx="2380160" cy="2380160"/>
          </a:xfrm>
        </p:grpSpPr>
        <p:pic>
          <p:nvPicPr>
            <p:cNvPr id="12" name="Picture 9" descr="http://iet.jrc.ec.europa.eu/sites/energyefficiency/files/ejc005colage.p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886670" y="-136478"/>
              <a:ext cx="2380160" cy="238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kstvak 5122"/>
            <p:cNvSpPr txBox="1">
              <a:spLocks noChangeArrowheads="1"/>
            </p:cNvSpPr>
            <p:nvPr/>
          </p:nvSpPr>
          <p:spPr bwMode="auto">
            <a:xfrm>
              <a:off x="7269825" y="439189"/>
              <a:ext cx="1697987" cy="174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400" b="1" dirty="0">
                  <a:solidFill>
                    <a:schemeClr val="bg1"/>
                  </a:solidFill>
                </a:rPr>
                <a:t>Energy market</a:t>
              </a:r>
              <a:endParaRPr lang="en-GB" altLang="en-US" b="1" dirty="0">
                <a:solidFill>
                  <a:schemeClr val="bg1"/>
                </a:solidFill>
              </a:endParaRPr>
            </a:p>
          </p:txBody>
        </p:sp>
      </p:grpSp>
      <p:sp>
        <p:nvSpPr>
          <p:cNvPr id="14" name="Tekstvak 13"/>
          <p:cNvSpPr txBox="1"/>
          <p:nvPr/>
        </p:nvSpPr>
        <p:spPr>
          <a:xfrm>
            <a:off x="539552" y="2283718"/>
            <a:ext cx="8208912" cy="2031325"/>
          </a:xfrm>
          <a:prstGeom prst="rect">
            <a:avLst/>
          </a:prstGeom>
          <a:noFill/>
        </p:spPr>
        <p:txBody>
          <a:bodyPr wrap="square" rtlCol="0">
            <a:spAutoFit/>
          </a:bodyPr>
          <a:lstStyle/>
          <a:p>
            <a:pPr algn="l"/>
            <a:r>
              <a:rPr lang="en-GB" dirty="0">
                <a:solidFill>
                  <a:srgbClr val="1660A4"/>
                </a:solidFill>
              </a:rPr>
              <a:t>2022: IM shall identify obstacles and contact all relevant actors.</a:t>
            </a:r>
          </a:p>
          <a:p>
            <a:pPr algn="l"/>
            <a:r>
              <a:rPr lang="en-GB" dirty="0">
                <a:solidFill>
                  <a:srgbClr val="1660A4"/>
                </a:solidFill>
              </a:rPr>
              <a:t>2025: A pragmatic solution is implemented. RUs will be able to choose supplier.</a:t>
            </a:r>
          </a:p>
          <a:p>
            <a:pPr algn="l"/>
            <a:endParaRPr lang="en-GB" dirty="0">
              <a:solidFill>
                <a:srgbClr val="1660A4"/>
              </a:solidFill>
            </a:endParaRPr>
          </a:p>
          <a:p>
            <a:pPr algn="l"/>
            <a:r>
              <a:rPr lang="en-GB" dirty="0">
                <a:solidFill>
                  <a:srgbClr val="1660A4"/>
                </a:solidFill>
              </a:rPr>
              <a:t>Slido-question: How do you consider this proposal?</a:t>
            </a:r>
          </a:p>
          <a:p>
            <a:pPr marL="285750" indent="-285750" algn="l">
              <a:buFontTx/>
              <a:buChar char="-"/>
            </a:pPr>
            <a:r>
              <a:rPr lang="en-GB" dirty="0">
                <a:solidFill>
                  <a:srgbClr val="1660A4"/>
                </a:solidFill>
              </a:rPr>
              <a:t>too ambitious </a:t>
            </a:r>
          </a:p>
          <a:p>
            <a:pPr marL="285750" indent="-285750" algn="l">
              <a:buFontTx/>
              <a:buChar char="-"/>
            </a:pPr>
            <a:r>
              <a:rPr lang="en-GB" dirty="0">
                <a:solidFill>
                  <a:srgbClr val="1660A4"/>
                </a:solidFill>
              </a:rPr>
              <a:t>fine</a:t>
            </a:r>
          </a:p>
          <a:p>
            <a:pPr marL="285750" indent="-285750" algn="l">
              <a:buFontTx/>
              <a:buChar char="-"/>
            </a:pPr>
            <a:r>
              <a:rPr lang="en-GB" dirty="0">
                <a:solidFill>
                  <a:srgbClr val="1660A4"/>
                </a:solidFill>
              </a:rPr>
              <a:t>not ambitious enough</a:t>
            </a:r>
          </a:p>
        </p:txBody>
      </p:sp>
    </p:spTree>
    <p:extLst>
      <p:ext uri="{BB962C8B-B14F-4D97-AF65-F5344CB8AC3E}">
        <p14:creationId xmlns:p14="http://schemas.microsoft.com/office/powerpoint/2010/main" val="69164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en-US"/>
              <a:t>13.06.2019</a:t>
            </a:r>
            <a:endParaRPr lang="en-GB" dirty="0"/>
          </a:p>
        </p:txBody>
      </p:sp>
      <p:sp>
        <p:nvSpPr>
          <p:cNvPr id="5" name="Tijdelijke aanduiding voor voettekst 4"/>
          <p:cNvSpPr>
            <a:spLocks noGrp="1"/>
          </p:cNvSpPr>
          <p:nvPr>
            <p:ph type="ftr" sz="quarter" idx="11"/>
          </p:nvPr>
        </p:nvSpPr>
        <p:spPr/>
        <p:txBody>
          <a:bodyPr/>
          <a:lstStyle/>
          <a:p>
            <a:r>
              <a:rPr lang="en-GB"/>
              <a:t>Workshop 2 - Sector Declaration</a:t>
            </a:r>
          </a:p>
        </p:txBody>
      </p:sp>
      <p:sp>
        <p:nvSpPr>
          <p:cNvPr id="6" name="Tijdelijke aanduiding voor dianummer 5"/>
          <p:cNvSpPr>
            <a:spLocks noGrp="1"/>
          </p:cNvSpPr>
          <p:nvPr>
            <p:ph type="sldNum" sz="quarter" idx="12"/>
          </p:nvPr>
        </p:nvSpPr>
        <p:spPr/>
        <p:txBody>
          <a:bodyPr/>
          <a:lstStyle/>
          <a:p>
            <a:fld id="{768EF88F-1E48-4A48-9787-6B9229C21378}" type="slidenum">
              <a:rPr lang="en-GB" smtClean="0"/>
              <a:pPr/>
              <a:t>8</a:t>
            </a:fld>
            <a:endParaRPr lang="en-GB" dirty="0"/>
          </a:p>
        </p:txBody>
      </p:sp>
      <p:sp>
        <p:nvSpPr>
          <p:cNvPr id="7" name="Rechthoek 6"/>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8" name="Rektangel 5">
            <a:extLst>
              <a:ext uri="{FF2B5EF4-FFF2-40B4-BE49-F238E27FC236}">
                <a16:creationId xmlns:a16="http://schemas.microsoft.com/office/drawing/2014/main" id="{038DB554-B190-4599-AA52-A565FBCB8AE6}"/>
              </a:ext>
            </a:extLst>
          </p:cNvPr>
          <p:cNvSpPr/>
          <p:nvPr/>
        </p:nvSpPr>
        <p:spPr>
          <a:xfrm>
            <a:off x="624418" y="817067"/>
            <a:ext cx="7873842" cy="63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a:endParaRPr lang="en-GB"/>
          </a:p>
        </p:txBody>
      </p:sp>
      <p:sp>
        <p:nvSpPr>
          <p:cNvPr id="11" name="Rechthoek 10"/>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13" name="Tittel 1">
            <a:extLst>
              <a:ext uri="{FF2B5EF4-FFF2-40B4-BE49-F238E27FC236}">
                <a16:creationId xmlns:a16="http://schemas.microsoft.com/office/drawing/2014/main" id="{9011D4B8-423D-41FB-8F6D-5B6EE87D696C}"/>
              </a:ext>
            </a:extLst>
          </p:cNvPr>
          <p:cNvSpPr txBox="1">
            <a:spLocks/>
          </p:cNvSpPr>
          <p:nvPr/>
        </p:nvSpPr>
        <p:spPr>
          <a:xfrm>
            <a:off x="611560" y="123478"/>
            <a:ext cx="7886700" cy="715869"/>
          </a:xfrm>
          <a:prstGeom prst="rect">
            <a:avLst/>
          </a:prstGeom>
        </p:spPr>
        <p:txBody>
          <a:bodyPr vert="horz" lIns="68566" tIns="34283" rIns="68566" bIns="34283" rtlCol="0" anchor="ctr">
            <a:noAutofit/>
          </a:bodyPr>
          <a:lstStyle>
            <a:lvl1pPr algn="l" defTabSz="1828434" rtl="0" eaLnBrk="1" latinLnBrk="0" hangingPunct="1">
              <a:lnSpc>
                <a:spcPct val="90000"/>
              </a:lnSpc>
              <a:spcBef>
                <a:spcPct val="0"/>
              </a:spcBef>
              <a:buNone/>
              <a:defRPr lang="en-US" sz="6000" kern="1200">
                <a:solidFill>
                  <a:schemeClr val="tx1"/>
                </a:solidFill>
                <a:latin typeface="Lato" panose="020F0502020204030203" pitchFamily="34" charset="0"/>
                <a:ea typeface="+mj-ea"/>
                <a:cs typeface="+mj-cs"/>
              </a:defRPr>
            </a:lvl1pPr>
          </a:lstStyle>
          <a:p>
            <a:pPr algn="ctr"/>
            <a:r>
              <a:rPr lang="en-GB" sz="3200" dirty="0"/>
              <a:t>Round table discussion</a:t>
            </a:r>
            <a:br>
              <a:rPr lang="en-GB" sz="3200" dirty="0"/>
            </a:br>
            <a:r>
              <a:rPr lang="en-GB" sz="1800" dirty="0"/>
              <a:t>(introduction)</a:t>
            </a:r>
          </a:p>
        </p:txBody>
      </p:sp>
      <p:sp>
        <p:nvSpPr>
          <p:cNvPr id="3" name="Tekstvak 2"/>
          <p:cNvSpPr txBox="1"/>
          <p:nvPr/>
        </p:nvSpPr>
        <p:spPr>
          <a:xfrm>
            <a:off x="467544" y="1347614"/>
            <a:ext cx="8208912" cy="1754326"/>
          </a:xfrm>
          <a:prstGeom prst="rect">
            <a:avLst/>
          </a:prstGeom>
          <a:noFill/>
        </p:spPr>
        <p:txBody>
          <a:bodyPr wrap="square" rtlCol="0">
            <a:spAutoFit/>
          </a:bodyPr>
          <a:lstStyle/>
          <a:p>
            <a:r>
              <a:rPr lang="en-GB" dirty="0"/>
              <a:t>The next slide will have 4 commitments for RUs and 5 commitments for IMs. Do you consider them realistic?  Write down your considerations.</a:t>
            </a:r>
          </a:p>
          <a:p>
            <a:r>
              <a:rPr lang="en-GB" dirty="0"/>
              <a:t>It is possible to make distinction between point of view of IM and of RU.</a:t>
            </a:r>
          </a:p>
          <a:p>
            <a:r>
              <a:rPr lang="en-GB" dirty="0"/>
              <a:t>You have time up to 16:00.</a:t>
            </a:r>
          </a:p>
          <a:p>
            <a:endParaRPr lang="en-GB" dirty="0"/>
          </a:p>
          <a:p>
            <a:r>
              <a:rPr lang="en-GB" dirty="0"/>
              <a:t>Then each table will be able to present one statement to the audience.</a:t>
            </a:r>
          </a:p>
        </p:txBody>
      </p:sp>
    </p:spTree>
    <p:extLst>
      <p:ext uri="{BB962C8B-B14F-4D97-AF65-F5344CB8AC3E}">
        <p14:creationId xmlns:p14="http://schemas.microsoft.com/office/powerpoint/2010/main" val="3635897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en-US"/>
              <a:t>13.06.2019</a:t>
            </a:r>
            <a:endParaRPr lang="en-GB" dirty="0"/>
          </a:p>
        </p:txBody>
      </p:sp>
      <p:sp>
        <p:nvSpPr>
          <p:cNvPr id="5" name="Tijdelijke aanduiding voor voettekst 4"/>
          <p:cNvSpPr>
            <a:spLocks noGrp="1"/>
          </p:cNvSpPr>
          <p:nvPr>
            <p:ph type="ftr" sz="quarter" idx="11"/>
          </p:nvPr>
        </p:nvSpPr>
        <p:spPr/>
        <p:txBody>
          <a:bodyPr/>
          <a:lstStyle/>
          <a:p>
            <a:r>
              <a:rPr lang="en-GB"/>
              <a:t>Workshop 2 - Sector Declaration</a:t>
            </a:r>
          </a:p>
        </p:txBody>
      </p:sp>
      <p:sp>
        <p:nvSpPr>
          <p:cNvPr id="6" name="Tijdelijke aanduiding voor dianummer 5"/>
          <p:cNvSpPr>
            <a:spLocks noGrp="1"/>
          </p:cNvSpPr>
          <p:nvPr>
            <p:ph type="sldNum" sz="quarter" idx="12"/>
          </p:nvPr>
        </p:nvSpPr>
        <p:spPr/>
        <p:txBody>
          <a:bodyPr/>
          <a:lstStyle/>
          <a:p>
            <a:fld id="{768EF88F-1E48-4A48-9787-6B9229C21378}" type="slidenum">
              <a:rPr lang="en-GB" smtClean="0"/>
              <a:pPr/>
              <a:t>9</a:t>
            </a:fld>
            <a:endParaRPr lang="en-GB" dirty="0"/>
          </a:p>
        </p:txBody>
      </p:sp>
      <p:sp>
        <p:nvSpPr>
          <p:cNvPr id="7" name="Rechthoek 6"/>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8" name="Rektangel 5">
            <a:extLst>
              <a:ext uri="{FF2B5EF4-FFF2-40B4-BE49-F238E27FC236}">
                <a16:creationId xmlns:a16="http://schemas.microsoft.com/office/drawing/2014/main" id="{038DB554-B190-4599-AA52-A565FBCB8AE6}"/>
              </a:ext>
            </a:extLst>
          </p:cNvPr>
          <p:cNvSpPr/>
          <p:nvPr/>
        </p:nvSpPr>
        <p:spPr>
          <a:xfrm>
            <a:off x="624418" y="817067"/>
            <a:ext cx="7873842" cy="63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a:endParaRPr lang="en-GB"/>
          </a:p>
        </p:txBody>
      </p:sp>
      <p:sp>
        <p:nvSpPr>
          <p:cNvPr id="11" name="Rechthoek 10"/>
          <p:cNvSpPr/>
          <p:nvPr/>
        </p:nvSpPr>
        <p:spPr bwMode="auto">
          <a:xfrm>
            <a:off x="251520" y="123478"/>
            <a:ext cx="2448272" cy="504056"/>
          </a:xfrm>
          <a:prstGeom prst="rect">
            <a:avLst/>
          </a:prstGeom>
          <a:solidFill>
            <a:schemeClr val="bg1"/>
          </a:solidFill>
          <a:ln w="3175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cs typeface="Arial" charset="0"/>
            </a:endParaRPr>
          </a:p>
        </p:txBody>
      </p:sp>
      <p:sp>
        <p:nvSpPr>
          <p:cNvPr id="13" name="Tittel 1">
            <a:extLst>
              <a:ext uri="{FF2B5EF4-FFF2-40B4-BE49-F238E27FC236}">
                <a16:creationId xmlns:a16="http://schemas.microsoft.com/office/drawing/2014/main" id="{9011D4B8-423D-41FB-8F6D-5B6EE87D696C}"/>
              </a:ext>
            </a:extLst>
          </p:cNvPr>
          <p:cNvSpPr txBox="1">
            <a:spLocks/>
          </p:cNvSpPr>
          <p:nvPr/>
        </p:nvSpPr>
        <p:spPr>
          <a:xfrm>
            <a:off x="611560" y="123478"/>
            <a:ext cx="7886700" cy="715869"/>
          </a:xfrm>
          <a:prstGeom prst="rect">
            <a:avLst/>
          </a:prstGeom>
        </p:spPr>
        <p:txBody>
          <a:bodyPr vert="horz" lIns="68566" tIns="34283" rIns="68566" bIns="34283" rtlCol="0" anchor="ctr">
            <a:noAutofit/>
          </a:bodyPr>
          <a:lstStyle>
            <a:lvl1pPr algn="l" defTabSz="1828434" rtl="0" eaLnBrk="1" latinLnBrk="0" hangingPunct="1">
              <a:lnSpc>
                <a:spcPct val="90000"/>
              </a:lnSpc>
              <a:spcBef>
                <a:spcPct val="0"/>
              </a:spcBef>
              <a:buNone/>
              <a:defRPr lang="en-US" sz="6000" kern="1200">
                <a:solidFill>
                  <a:schemeClr val="tx1"/>
                </a:solidFill>
                <a:latin typeface="Lato" panose="020F0502020204030203" pitchFamily="34" charset="0"/>
                <a:ea typeface="+mj-ea"/>
                <a:cs typeface="+mj-cs"/>
              </a:defRPr>
            </a:lvl1pPr>
          </a:lstStyle>
          <a:p>
            <a:pPr algn="ctr"/>
            <a:r>
              <a:rPr lang="en-GB" sz="3200" dirty="0"/>
              <a:t>Round table discussion</a:t>
            </a:r>
            <a:br>
              <a:rPr lang="en-GB" sz="3200" dirty="0"/>
            </a:br>
            <a:r>
              <a:rPr lang="en-GB" sz="1800" dirty="0"/>
              <a:t>(first draft with proposals for all commitments)</a:t>
            </a:r>
          </a:p>
        </p:txBody>
      </p:sp>
      <p:sp>
        <p:nvSpPr>
          <p:cNvPr id="2" name="Tekstvak 1"/>
          <p:cNvSpPr txBox="1"/>
          <p:nvPr/>
        </p:nvSpPr>
        <p:spPr>
          <a:xfrm>
            <a:off x="323528" y="1131590"/>
            <a:ext cx="3816424" cy="3277820"/>
          </a:xfrm>
          <a:prstGeom prst="rect">
            <a:avLst/>
          </a:prstGeom>
          <a:noFill/>
        </p:spPr>
        <p:txBody>
          <a:bodyPr wrap="square" rtlCol="0">
            <a:spAutoFit/>
          </a:bodyPr>
          <a:lstStyle/>
          <a:p>
            <a:pPr algn="l">
              <a:spcAft>
                <a:spcPts val="600"/>
              </a:spcAft>
            </a:pPr>
            <a:r>
              <a:rPr lang="nl-BE" dirty="0">
                <a:solidFill>
                  <a:srgbClr val="1660A4"/>
                </a:solidFill>
              </a:rPr>
              <a:t>RU </a:t>
            </a:r>
            <a:r>
              <a:rPr lang="en-GB" dirty="0">
                <a:solidFill>
                  <a:srgbClr val="1660A4"/>
                </a:solidFill>
              </a:rPr>
              <a:t>Commitments:</a:t>
            </a:r>
          </a:p>
          <a:p>
            <a:pPr marL="342900" indent="-342900" algn="l">
              <a:buFont typeface="+mj-lt"/>
              <a:buAutoNum type="arabicPeriod"/>
            </a:pPr>
            <a:r>
              <a:rPr lang="en-GB" sz="1400" dirty="0">
                <a:solidFill>
                  <a:srgbClr val="1660A4"/>
                </a:solidFill>
              </a:rPr>
              <a:t>Timeline for EMS installation</a:t>
            </a:r>
            <a:br>
              <a:rPr lang="en-GB" sz="1400" dirty="0">
                <a:solidFill>
                  <a:srgbClr val="1660A4"/>
                </a:solidFill>
              </a:rPr>
            </a:br>
            <a:r>
              <a:rPr lang="en-GB" sz="1400" dirty="0">
                <a:solidFill>
                  <a:srgbClr val="1660A4"/>
                </a:solidFill>
              </a:rPr>
              <a:t>(minimal target:40% in 2022, 75% in 2025 and 95% in 2030).</a:t>
            </a:r>
          </a:p>
          <a:p>
            <a:pPr marL="342900" lvl="0" indent="-342900" algn="l">
              <a:buFont typeface="+mj-lt"/>
              <a:buAutoNum type="arabicPeriod"/>
            </a:pPr>
            <a:r>
              <a:rPr lang="en-GB" sz="1400" dirty="0">
                <a:solidFill>
                  <a:srgbClr val="1660A4"/>
                </a:solidFill>
              </a:rPr>
              <a:t>All installed EMS shall be compliant with LOC&amp;PAS TSI:2018. RU shall report all non-compliant parts on retrofitted EMS. </a:t>
            </a:r>
          </a:p>
          <a:p>
            <a:pPr marL="342900" lvl="0" indent="-342900" algn="l">
              <a:buFont typeface="+mj-lt"/>
              <a:buAutoNum type="arabicPeriod"/>
            </a:pPr>
            <a:r>
              <a:rPr lang="en-GB" sz="1400" dirty="0">
                <a:solidFill>
                  <a:srgbClr val="1660A4"/>
                </a:solidFill>
              </a:rPr>
              <a:t>EMS shall send data to DCS at least every 4 hours and before powering down.</a:t>
            </a:r>
          </a:p>
          <a:p>
            <a:pPr marL="342900" lvl="0" indent="-342900" algn="l">
              <a:buFont typeface="+mj-lt"/>
              <a:buAutoNum type="arabicPeriod"/>
            </a:pPr>
            <a:r>
              <a:rPr lang="en-GB" sz="1400" dirty="0">
                <a:solidFill>
                  <a:srgbClr val="1660A4"/>
                </a:solidFill>
              </a:rPr>
              <a:t>RU shall deliver train compositions (including EVNs) latest in 2022. This shall be done preferably at departure of train-run and latest 24 hours later.</a:t>
            </a:r>
          </a:p>
          <a:p>
            <a:pPr marL="342900" indent="-342900" algn="l">
              <a:buFont typeface="+mj-lt"/>
              <a:buAutoNum type="arabicPeriod"/>
            </a:pPr>
            <a:endParaRPr lang="en-GB" sz="1600" dirty="0">
              <a:solidFill>
                <a:srgbClr val="1660A4"/>
              </a:solidFill>
            </a:endParaRPr>
          </a:p>
        </p:txBody>
      </p:sp>
      <p:cxnSp>
        <p:nvCxnSpPr>
          <p:cNvPr id="14" name="Rechte verbindingslijn 13"/>
          <p:cNvCxnSpPr/>
          <p:nvPr/>
        </p:nvCxnSpPr>
        <p:spPr bwMode="auto">
          <a:xfrm>
            <a:off x="4283968" y="1131590"/>
            <a:ext cx="0" cy="3384376"/>
          </a:xfrm>
          <a:prstGeom prst="line">
            <a:avLst/>
          </a:prstGeom>
          <a:solidFill>
            <a:schemeClr val="accent1"/>
          </a:solidFill>
          <a:ln w="31750" cap="flat" cmpd="sng" algn="ctr">
            <a:solidFill>
              <a:schemeClr val="accent2"/>
            </a:solidFill>
            <a:prstDash val="solid"/>
            <a:round/>
            <a:headEnd type="none" w="med" len="med"/>
            <a:tailEnd type="none" w="med" len="med"/>
          </a:ln>
          <a:effectLst/>
        </p:spPr>
      </p:cxnSp>
      <p:sp>
        <p:nvSpPr>
          <p:cNvPr id="15" name="Tekstvak 14"/>
          <p:cNvSpPr txBox="1"/>
          <p:nvPr/>
        </p:nvSpPr>
        <p:spPr>
          <a:xfrm>
            <a:off x="4427984" y="1131590"/>
            <a:ext cx="4716016" cy="3400931"/>
          </a:xfrm>
          <a:prstGeom prst="rect">
            <a:avLst/>
          </a:prstGeom>
          <a:noFill/>
        </p:spPr>
        <p:txBody>
          <a:bodyPr wrap="square" rtlCol="0">
            <a:spAutoFit/>
          </a:bodyPr>
          <a:lstStyle/>
          <a:p>
            <a:pPr algn="l">
              <a:spcAft>
                <a:spcPts val="600"/>
              </a:spcAft>
            </a:pPr>
            <a:r>
              <a:rPr lang="nl-BE" dirty="0">
                <a:solidFill>
                  <a:srgbClr val="1660A4"/>
                </a:solidFill>
              </a:rPr>
              <a:t>IM </a:t>
            </a:r>
            <a:r>
              <a:rPr lang="en-GB" dirty="0">
                <a:solidFill>
                  <a:srgbClr val="1660A4"/>
                </a:solidFill>
              </a:rPr>
              <a:t>Commitments:</a:t>
            </a:r>
          </a:p>
          <a:p>
            <a:pPr marL="342900" lvl="0" indent="-342900" algn="l">
              <a:buFont typeface="+mj-lt"/>
              <a:buAutoNum type="arabicPeriod"/>
            </a:pPr>
            <a:r>
              <a:rPr lang="en-GB" sz="1400" dirty="0">
                <a:solidFill>
                  <a:srgbClr val="1660A4"/>
                </a:solidFill>
              </a:rPr>
              <a:t>DCS (ENE TSI:2018) latest in 2022.</a:t>
            </a:r>
          </a:p>
          <a:p>
            <a:pPr marL="342900" lvl="0" indent="-342900" algn="l">
              <a:buFont typeface="+mj-lt"/>
              <a:buAutoNum type="arabicPeriod"/>
            </a:pPr>
            <a:r>
              <a:rPr lang="en-GB" sz="1400" dirty="0">
                <a:solidFill>
                  <a:srgbClr val="1660A4"/>
                </a:solidFill>
              </a:rPr>
              <a:t>Fast processing data (DCS forwards every hour and Exchange within three hours after reception)</a:t>
            </a:r>
          </a:p>
          <a:p>
            <a:pPr marL="342900" lvl="0" indent="-342900" algn="l">
              <a:buFont typeface="+mj-lt"/>
              <a:buAutoNum type="arabicPeriod"/>
            </a:pPr>
            <a:r>
              <a:rPr lang="en-GB" sz="1400" dirty="0">
                <a:solidFill>
                  <a:srgbClr val="1660A4"/>
                </a:solidFill>
              </a:rPr>
              <a:t>In 2022 international data exchanges will be based on XSDs of IRS 90930:2020</a:t>
            </a:r>
          </a:p>
          <a:p>
            <a:pPr marL="342900" lvl="0" indent="-342900" algn="l">
              <a:buFont typeface="+mj-lt"/>
              <a:buAutoNum type="arabicPeriod"/>
            </a:pPr>
            <a:r>
              <a:rPr lang="en-GB" sz="1400" dirty="0">
                <a:solidFill>
                  <a:srgbClr val="1660A4"/>
                </a:solidFill>
              </a:rPr>
              <a:t>Free choice of energy supplier:</a:t>
            </a:r>
            <a:br>
              <a:rPr lang="en-GB" sz="1400" dirty="0">
                <a:solidFill>
                  <a:srgbClr val="1660A4"/>
                </a:solidFill>
              </a:rPr>
            </a:br>
            <a:r>
              <a:rPr lang="en-GB" sz="1400" dirty="0">
                <a:solidFill>
                  <a:srgbClr val="1660A4"/>
                </a:solidFill>
              </a:rPr>
              <a:t>- 2022: identify obstacles</a:t>
            </a:r>
            <a:br>
              <a:rPr lang="en-GB" sz="1400" dirty="0">
                <a:solidFill>
                  <a:srgbClr val="1660A4"/>
                </a:solidFill>
              </a:rPr>
            </a:br>
            <a:r>
              <a:rPr lang="en-GB" sz="1400" dirty="0">
                <a:solidFill>
                  <a:srgbClr val="1660A4"/>
                </a:solidFill>
              </a:rPr>
              <a:t>- 2025: possible</a:t>
            </a:r>
          </a:p>
          <a:p>
            <a:pPr marL="342900" lvl="0" indent="-342900" algn="l">
              <a:buFont typeface="+mj-lt"/>
              <a:buAutoNum type="arabicPeriod"/>
            </a:pPr>
            <a:r>
              <a:rPr lang="en-GB" sz="1400" dirty="0">
                <a:solidFill>
                  <a:srgbClr val="1660A4"/>
                </a:solidFill>
              </a:rPr>
              <a:t>All relevant information is publically available (2022):</a:t>
            </a:r>
          </a:p>
          <a:p>
            <a:pPr marL="576000" lvl="1" indent="-252000" algn="l">
              <a:buFont typeface="Arial" panose="020B0604020202020204" pitchFamily="34" charset="0"/>
              <a:buChar char="•"/>
            </a:pPr>
            <a:r>
              <a:rPr lang="en-GB" sz="1100" dirty="0">
                <a:solidFill>
                  <a:srgbClr val="1660A4"/>
                </a:solidFill>
              </a:rPr>
              <a:t>Requirements to be able to use traction energy, </a:t>
            </a:r>
          </a:p>
          <a:p>
            <a:pPr marL="576000" lvl="1" indent="-252000" algn="l">
              <a:buFont typeface="Arial" panose="020B0604020202020204" pitchFamily="34" charset="0"/>
              <a:buChar char="•"/>
            </a:pPr>
            <a:r>
              <a:rPr lang="en-GB" sz="1100" dirty="0">
                <a:solidFill>
                  <a:srgbClr val="1660A4"/>
                </a:solidFill>
              </a:rPr>
              <a:t>Methods applied for validation, estimation and allocation, </a:t>
            </a:r>
          </a:p>
          <a:p>
            <a:pPr marL="576000" lvl="1" indent="-252000" algn="l">
              <a:buFont typeface="Arial" panose="020B0604020202020204" pitchFamily="34" charset="0"/>
              <a:buChar char="•"/>
            </a:pPr>
            <a:r>
              <a:rPr lang="en-GB" sz="1100" dirty="0">
                <a:solidFill>
                  <a:srgbClr val="1660A4"/>
                </a:solidFill>
              </a:rPr>
              <a:t>Tariffs for grid fee and if applicable energy,</a:t>
            </a:r>
          </a:p>
          <a:p>
            <a:pPr marL="576000" lvl="1" indent="-252000" algn="l">
              <a:buFont typeface="Arial" panose="020B0604020202020204" pitchFamily="34" charset="0"/>
              <a:buChar char="•"/>
            </a:pPr>
            <a:r>
              <a:rPr lang="en-GB" sz="1100" dirty="0">
                <a:solidFill>
                  <a:srgbClr val="1660A4"/>
                </a:solidFill>
              </a:rPr>
              <a:t>Method and conditions to be able to choose energy supplier,</a:t>
            </a:r>
          </a:p>
          <a:p>
            <a:pPr marL="576000" lvl="1" indent="-252000" algn="l">
              <a:buFont typeface="Arial" panose="020B0604020202020204" pitchFamily="34" charset="0"/>
              <a:buChar char="•"/>
            </a:pPr>
            <a:r>
              <a:rPr lang="en-GB" sz="1100" dirty="0">
                <a:solidFill>
                  <a:srgbClr val="1660A4"/>
                </a:solidFill>
              </a:rPr>
              <a:t>Method on how energy losses are defined, allocated and invoiced</a:t>
            </a:r>
          </a:p>
        </p:txBody>
      </p:sp>
    </p:spTree>
    <p:extLst>
      <p:ext uri="{BB962C8B-B14F-4D97-AF65-F5344CB8AC3E}">
        <p14:creationId xmlns:p14="http://schemas.microsoft.com/office/powerpoint/2010/main" val="691644622"/>
      </p:ext>
    </p:extLst>
  </p:cSld>
  <p:clrMapOvr>
    <a:masterClrMapping/>
  </p:clrMapOvr>
</p:sld>
</file>

<file path=ppt/theme/theme1.xml><?xml version="1.0" encoding="utf-8"?>
<a:theme xmlns:a="http://schemas.openxmlformats.org/drawingml/2006/main" name="nieuwe Infrabel template_v4">
  <a:themeElements>
    <a:clrScheme name="Infrabel 2013 new">
      <a:dk1>
        <a:srgbClr val="000000"/>
      </a:dk1>
      <a:lt1>
        <a:srgbClr val="FFFFFF"/>
      </a:lt1>
      <a:dk2>
        <a:srgbClr val="005DA4"/>
      </a:dk2>
      <a:lt2>
        <a:srgbClr val="00BCF0"/>
      </a:lt2>
      <a:accent1>
        <a:srgbClr val="005DA4"/>
      </a:accent1>
      <a:accent2>
        <a:srgbClr val="EC7405"/>
      </a:accent2>
      <a:accent3>
        <a:srgbClr val="00BCF0"/>
      </a:accent3>
      <a:accent4>
        <a:srgbClr val="84BA50"/>
      </a:accent4>
      <a:accent5>
        <a:srgbClr val="856CAA"/>
      </a:accent5>
      <a:accent6>
        <a:srgbClr val="F7E939"/>
      </a:accent6>
      <a:hlink>
        <a:srgbClr val="1B4379"/>
      </a:hlink>
      <a:folHlink>
        <a:srgbClr val="6CB7E5"/>
      </a:folHlink>
    </a:clrScheme>
    <a:fontScheme name="Infrab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0" cap="flat" cmpd="sng" algn="ctr">
          <a:solidFill>
            <a:schemeClr val="accent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31750" cap="flat" cmpd="sng" algn="ctr">
          <a:solidFill>
            <a:schemeClr val="accent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E6E6E6"/>
        </a:lt2>
        <a:accent1>
          <a:srgbClr val="83D0F0"/>
        </a:accent1>
        <a:accent2>
          <a:srgbClr val="005DA4"/>
        </a:accent2>
        <a:accent3>
          <a:srgbClr val="FFFFFF"/>
        </a:accent3>
        <a:accent4>
          <a:srgbClr val="000000"/>
        </a:accent4>
        <a:accent5>
          <a:srgbClr val="C1E4F6"/>
        </a:accent5>
        <a:accent6>
          <a:srgbClr val="005394"/>
        </a:accent6>
        <a:hlink>
          <a:srgbClr val="00BCF0"/>
        </a:hlink>
        <a:folHlink>
          <a:srgbClr val="BDE2F6"/>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E6E6E6"/>
        </a:lt2>
        <a:accent1>
          <a:srgbClr val="6CB7E5"/>
        </a:accent1>
        <a:accent2>
          <a:srgbClr val="1660A4"/>
        </a:accent2>
        <a:accent3>
          <a:srgbClr val="FFFFFF"/>
        </a:accent3>
        <a:accent4>
          <a:srgbClr val="000000"/>
        </a:accent4>
        <a:accent5>
          <a:srgbClr val="BAD8F0"/>
        </a:accent5>
        <a:accent6>
          <a:srgbClr val="135694"/>
        </a:accent6>
        <a:hlink>
          <a:srgbClr val="008BCB"/>
        </a:hlink>
        <a:folHlink>
          <a:srgbClr val="1B437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E6E6E6"/>
      </a:lt2>
      <a:accent1>
        <a:srgbClr val="6CB7E5"/>
      </a:accent1>
      <a:accent2>
        <a:srgbClr val="1660A4"/>
      </a:accent2>
      <a:accent3>
        <a:srgbClr val="FFFFFF"/>
      </a:accent3>
      <a:accent4>
        <a:srgbClr val="000000"/>
      </a:accent4>
      <a:accent5>
        <a:srgbClr val="BAD8F0"/>
      </a:accent5>
      <a:accent6>
        <a:srgbClr val="135694"/>
      </a:accent6>
      <a:hlink>
        <a:srgbClr val="008BCB"/>
      </a:hlink>
      <a:folHlink>
        <a:srgbClr val="1B437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E6E6E6"/>
      </a:lt2>
      <a:accent1>
        <a:srgbClr val="6CB7E5"/>
      </a:accent1>
      <a:accent2>
        <a:srgbClr val="1660A4"/>
      </a:accent2>
      <a:accent3>
        <a:srgbClr val="FFFFFF"/>
      </a:accent3>
      <a:accent4>
        <a:srgbClr val="000000"/>
      </a:accent4>
      <a:accent5>
        <a:srgbClr val="BAD8F0"/>
      </a:accent5>
      <a:accent6>
        <a:srgbClr val="135694"/>
      </a:accent6>
      <a:hlink>
        <a:srgbClr val="008BCB"/>
      </a:hlink>
      <a:folHlink>
        <a:srgbClr val="1B437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9FE3C14DC007846BC998C4222F83AB5" ma:contentTypeVersion="1" ma:contentTypeDescription="Een nieuw document maken." ma:contentTypeScope="" ma:versionID="ef3bd6a836afaee1a87b08549565a800">
  <xsd:schema xmlns:xsd="http://www.w3.org/2001/XMLSchema" xmlns:xs="http://www.w3.org/2001/XMLSchema" xmlns:p="http://schemas.microsoft.com/office/2006/metadata/properties" xmlns:ns1="http://schemas.microsoft.com/sharepoint/v3" targetNamespace="http://schemas.microsoft.com/office/2006/metadata/properties" ma:root="true" ma:fieldsID="0a4dfdaa14f58a51274070ca23631a5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Begindatum van de planning" ma:description="Geplande begindatum is een sitekolom die door de publicatiefunctie gemaakt wordt. Het wordt gebruikt om een specifieke datum en tijd op te geven waarop de pagina voor het eerst verschijnt voor sitebezoekers." ma:hidden="true" ma:internalName="PublishingStartDate">
      <xsd:simpleType>
        <xsd:restriction base="dms:Unknown"/>
      </xsd:simpleType>
    </xsd:element>
    <xsd:element name="PublishingExpirationDate" ma:index="9" nillable="true" ma:displayName="Einddatum van de planning" ma:description="Geplande einddatum is een sitekolom die door de publicatiefunctie gemaakt wordt. Het wordt gebruikt om een specifieke datum en tijd op te geven waarop de pagina niet langer verschijnt voor sitebezoeke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B077F1-6FE9-49D1-BB35-F6E96BE22473}">
  <ds:schemaRefs>
    <ds:schemaRef ds:uri="http://schemas.microsoft.com/sharepoint/v3/contenttype/forms"/>
  </ds:schemaRefs>
</ds:datastoreItem>
</file>

<file path=customXml/itemProps2.xml><?xml version="1.0" encoding="utf-8"?>
<ds:datastoreItem xmlns:ds="http://schemas.openxmlformats.org/officeDocument/2006/customXml" ds:itemID="{C20FB34C-C0C6-4727-A09F-CE78B8C92816}">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C67F190C-45D3-4B4E-9275-76BD853750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618</Words>
  <Application>Microsoft Office PowerPoint</Application>
  <PresentationFormat>Skjermfremvisning (16:9)</PresentationFormat>
  <Paragraphs>125</Paragraphs>
  <Slides>9</Slides>
  <Notes>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9</vt:i4>
      </vt:variant>
    </vt:vector>
  </HeadingPairs>
  <TitlesOfParts>
    <vt:vector size="14" baseType="lpstr">
      <vt:lpstr>Arial</vt:lpstr>
      <vt:lpstr>Calibri</vt:lpstr>
      <vt:lpstr>Lato</vt:lpstr>
      <vt:lpstr>Wingdings</vt:lpstr>
      <vt:lpstr>nieuwe Infrabel template_v4</vt:lpstr>
      <vt:lpstr>Eress Forum - Workshop 2 Sector Declaration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SNCB-Holding / NMBS-Holding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SNCB-Holding/NMBS-Holding</dc:creator>
  <cp:lastModifiedBy>Turid Brenn Egge</cp:lastModifiedBy>
  <cp:revision>57</cp:revision>
  <dcterms:created xsi:type="dcterms:W3CDTF">2011-12-13T08:10:21Z</dcterms:created>
  <dcterms:modified xsi:type="dcterms:W3CDTF">2019-06-12T17:50:50Z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0x01010059FE3C14DC007846BC998C4222F83AB5</vt:lpwstr>
  </property>
</Properties>
</file>