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1"/>
  </p:sldMasterIdLst>
  <p:notesMasterIdLst>
    <p:notesMasterId r:id="rId6"/>
  </p:notesMasterIdLst>
  <p:handoutMasterIdLst>
    <p:handoutMasterId r:id="rId7"/>
  </p:handoutMasterIdLst>
  <p:sldIdLst>
    <p:sldId id="259" r:id="rId2"/>
    <p:sldId id="299" r:id="rId3"/>
    <p:sldId id="310" r:id="rId4"/>
    <p:sldId id="311" r:id="rId5"/>
  </p:sldIdLst>
  <p:sldSz cx="9144000" cy="5143500" type="screen16x9"/>
  <p:notesSz cx="6794500" cy="9906000"/>
  <p:defaultTextStyle>
    <a:defPPr>
      <a:defRPr lang="nb-NO"/>
    </a:defPPr>
    <a:lvl1pPr marL="0" algn="l" defTabSz="6857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863" algn="l" defTabSz="6857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727" algn="l" defTabSz="6857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590" algn="l" defTabSz="6857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453" algn="l" defTabSz="6857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4316" algn="l" defTabSz="6857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7180" algn="l" defTabSz="6857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400043" algn="l" defTabSz="6857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906" algn="l" defTabSz="6857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D409E0-F7D8-4354-8DFB-8DE6ECF51B57}" v="23" dt="2019-06-10T12:51:29.894"/>
  </p1510:revLst>
</p1510:revInfo>
</file>

<file path=ppt/tableStyles.xml><?xml version="1.0" encoding="utf-8"?>
<a:tblStyleLst xmlns:a="http://schemas.openxmlformats.org/drawingml/2006/main" def="{69F8066A-57FF-4B77-866B-25E5DA4F11DA}">
  <a:tblStyle styleId="{69F8066A-57FF-4B77-866B-25E5DA4F11DA}" styleName="BaneNOR Tabell">
    <a:wholeTbl>
      <a:tcTxStyle>
        <a:fontRef idx="minor">
          <a:prstClr val="black"/>
        </a:fontRef>
        <a:schemeClr val="dk2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dk2"/>
      </a:tcTxStyle>
      <a:tcStyle>
        <a:tcBdr>
          <a:top>
            <a:ln>
              <a:noFill/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0" autoAdjust="0"/>
    <p:restoredTop sz="95549" autoAdjust="0"/>
  </p:normalViewPr>
  <p:slideViewPr>
    <p:cSldViewPr snapToGrid="0">
      <p:cViewPr varScale="1">
        <p:scale>
          <a:sx n="97" d="100"/>
          <a:sy n="97" d="100"/>
        </p:scale>
        <p:origin x="1234" y="65"/>
      </p:cViewPr>
      <p:guideLst>
        <p:guide orient="horz" pos="2160"/>
        <p:guide pos="3841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-2832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C05D6-414E-4B20-9ECB-F07E355333E0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39458-9CD2-48A0-B444-3FA9F3910B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8081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29F13-A8C3-40EC-B558-C8867EE70568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39210-402D-4757-8DB5-B894C92C4E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23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2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3" algn="l" defTabSz="68572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27" algn="l" defTabSz="68572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90" algn="l" defTabSz="68572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53" algn="l" defTabSz="68572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16" algn="l" defTabSz="68572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80" algn="l" defTabSz="68572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43" algn="l" defTabSz="68572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06" algn="l" defTabSz="68572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bil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 userDrawn="1"/>
        </p:nvPicPr>
        <p:blipFill rotWithShape="1">
          <a:blip r:embed="rId2"/>
          <a:srcRect t="8230"/>
          <a:stretch/>
        </p:blipFill>
        <p:spPr>
          <a:xfrm>
            <a:off x="123698" y="170869"/>
            <a:ext cx="2168859" cy="637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512" y="1222946"/>
            <a:ext cx="6192000" cy="756000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83" y="2184768"/>
            <a:ext cx="4248000" cy="468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342743" indent="0" algn="ctr">
              <a:buNone/>
              <a:defRPr sz="1500"/>
            </a:lvl2pPr>
            <a:lvl3pPr marL="685486" indent="0" algn="ctr">
              <a:buNone/>
              <a:defRPr sz="1300"/>
            </a:lvl3pPr>
            <a:lvl4pPr marL="1028228" indent="0" algn="ctr">
              <a:buNone/>
              <a:defRPr sz="1200"/>
            </a:lvl4pPr>
            <a:lvl5pPr marL="1370972" indent="0" algn="ctr">
              <a:buNone/>
              <a:defRPr sz="1200"/>
            </a:lvl5pPr>
            <a:lvl6pPr marL="1713714" indent="0" algn="ctr">
              <a:buNone/>
              <a:defRPr sz="1200"/>
            </a:lvl6pPr>
            <a:lvl7pPr marL="2056457" indent="0" algn="ctr">
              <a:buNone/>
              <a:defRPr sz="1200"/>
            </a:lvl7pPr>
            <a:lvl8pPr marL="2399200" indent="0" algn="ctr">
              <a:buNone/>
              <a:defRPr sz="1200"/>
            </a:lvl8pPr>
            <a:lvl9pPr marL="2741942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25" name="Plassholder for innhold 24"/>
          <p:cNvSpPr>
            <a:spLocks noGrp="1"/>
          </p:cNvSpPr>
          <p:nvPr>
            <p:ph sz="quarter" idx="11"/>
          </p:nvPr>
        </p:nvSpPr>
        <p:spPr>
          <a:xfrm>
            <a:off x="755746" y="4397532"/>
            <a:ext cx="2448000" cy="344487"/>
          </a:xfrm>
        </p:spPr>
        <p:txBody>
          <a:bodyPr anchor="b">
            <a:normAutofit/>
          </a:bodyPr>
          <a:lstStyle>
            <a:lvl1pPr marL="0" indent="0">
              <a:buNone/>
              <a:defRPr sz="900">
                <a:solidFill>
                  <a:schemeClr val="accent6"/>
                </a:solidFill>
              </a:defRPr>
            </a:lvl1pPr>
            <a:lvl2pPr marL="332629" indent="0">
              <a:buNone/>
              <a:defRPr sz="1000">
                <a:solidFill>
                  <a:schemeClr val="accent2"/>
                </a:solidFill>
              </a:defRPr>
            </a:lvl2pPr>
            <a:lvl3pPr marL="534229" indent="0">
              <a:buNone/>
              <a:defRPr sz="1000">
                <a:solidFill>
                  <a:schemeClr val="accent2"/>
                </a:solidFill>
              </a:defRPr>
            </a:lvl3pPr>
            <a:lvl4pPr marL="1028229" indent="0">
              <a:buNone/>
              <a:defRPr sz="900">
                <a:solidFill>
                  <a:schemeClr val="accent2"/>
                </a:solidFill>
              </a:defRPr>
            </a:lvl4pPr>
            <a:lvl5pPr marL="1370972" indent="0">
              <a:buNone/>
              <a:defRPr sz="900"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54" y="122432"/>
            <a:ext cx="4843896" cy="48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3 bild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2170" y="1023257"/>
            <a:ext cx="7650000" cy="1404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6E079-A82A-4A2C-B65F-D0A9320FE1D8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857998" y="2575552"/>
            <a:ext cx="2289600" cy="21384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4285" y="2575552"/>
            <a:ext cx="2289600" cy="21384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357909" y="2575552"/>
            <a:ext cx="4424400" cy="21384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92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6E079-A82A-4A2C-B65F-D0A9320FE1D8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6345" y="1073150"/>
            <a:ext cx="9150345" cy="364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16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6E079-A82A-4A2C-B65F-D0A9320FE1D8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09699" y="1073150"/>
            <a:ext cx="4537157" cy="364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6345" y="1073150"/>
            <a:ext cx="4541185" cy="364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94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7951" y="1"/>
            <a:ext cx="9151200" cy="4716000"/>
          </a:xfrm>
          <a:noFill/>
        </p:spPr>
        <p:txBody>
          <a:bodyPr bIns="512423"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ikonet for å sette inn ett bilde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D58555-C89C-4453-9FFC-71450F2E847A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49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6046" y="-1"/>
            <a:ext cx="9151200" cy="4716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Media Placeholder 1"/>
          <p:cNvSpPr>
            <a:spLocks noGrp="1"/>
          </p:cNvSpPr>
          <p:nvPr>
            <p:ph type="media" sz="quarter" idx="14" hasCustomPrompt="1"/>
          </p:nvPr>
        </p:nvSpPr>
        <p:spPr>
          <a:xfrm>
            <a:off x="-4141" y="1"/>
            <a:ext cx="9151200" cy="4716000"/>
          </a:xfrm>
          <a:prstGeom prst="rect">
            <a:avLst/>
          </a:prstGeom>
          <a:noFill/>
        </p:spPr>
        <p:txBody>
          <a:bodyPr lIns="0" tIns="0" rIns="0" bIns="512423" anchor="ctr"/>
          <a:lstStyle>
            <a:lvl1pPr marL="0" indent="0" algn="ctr"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ikonet for å sette inn video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A520A0D-11C2-4694-8182-803A8C168D34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20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visu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9E5D-289A-4C61-9F93-D00ED1009886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 hasCustomPrompt="1"/>
          </p:nvPr>
        </p:nvSpPr>
        <p:spPr>
          <a:xfrm>
            <a:off x="761947" y="1072056"/>
            <a:ext cx="7621200" cy="3427200"/>
          </a:xfrm>
          <a:ln w="3175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Klikk et ikon for å sette inn tabell, illustrasjon, graf, etc.</a:t>
            </a:r>
          </a:p>
        </p:txBody>
      </p:sp>
    </p:spTree>
    <p:extLst>
      <p:ext uri="{BB962C8B-B14F-4D97-AF65-F5344CB8AC3E}">
        <p14:creationId xmlns:p14="http://schemas.microsoft.com/office/powerpoint/2010/main" val="19749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ki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12" y="65294"/>
            <a:ext cx="4842000" cy="4897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93" y="2530316"/>
            <a:ext cx="5400000" cy="1116000"/>
          </a:xfrm>
        </p:spPr>
        <p:txBody>
          <a:bodyPr anchor="t">
            <a:normAutofit/>
          </a:bodyPr>
          <a:lstStyle>
            <a:lvl1pPr>
              <a:defRPr sz="260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B3DC-4EBC-42C9-801A-674BA57E19DD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1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kil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12" y="64503"/>
            <a:ext cx="4842000" cy="489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93" y="2530316"/>
            <a:ext cx="5400000" cy="1116000"/>
          </a:xfrm>
        </p:spPr>
        <p:txBody>
          <a:bodyPr anchor="t">
            <a:normAutofit/>
          </a:bodyPr>
          <a:lstStyle>
            <a:lvl1pPr>
              <a:defRPr sz="260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B3DC-4EBC-42C9-801A-674BA57E19DD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90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kil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12" y="64502"/>
            <a:ext cx="4842000" cy="489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93" y="2530316"/>
            <a:ext cx="5400000" cy="1116000"/>
          </a:xfrm>
        </p:spPr>
        <p:txBody>
          <a:bodyPr anchor="t">
            <a:normAutofit/>
          </a:bodyPr>
          <a:lstStyle>
            <a:lvl1pPr>
              <a:defRPr sz="260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B3DC-4EBC-42C9-801A-674BA57E19DD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33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bil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40" y="122432"/>
            <a:ext cx="4843910" cy="4899600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 userDrawn="1"/>
        </p:nvPicPr>
        <p:blipFill rotWithShape="1">
          <a:blip r:embed="rId3"/>
          <a:srcRect t="8230"/>
          <a:stretch/>
        </p:blipFill>
        <p:spPr>
          <a:xfrm>
            <a:off x="123698" y="170869"/>
            <a:ext cx="2168859" cy="637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512" y="1222946"/>
            <a:ext cx="6192000" cy="756000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83" y="2184768"/>
            <a:ext cx="4248000" cy="468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342743" indent="0" algn="ctr">
              <a:buNone/>
              <a:defRPr sz="1500"/>
            </a:lvl2pPr>
            <a:lvl3pPr marL="685486" indent="0" algn="ctr">
              <a:buNone/>
              <a:defRPr sz="1300"/>
            </a:lvl3pPr>
            <a:lvl4pPr marL="1028228" indent="0" algn="ctr">
              <a:buNone/>
              <a:defRPr sz="1200"/>
            </a:lvl4pPr>
            <a:lvl5pPr marL="1370972" indent="0" algn="ctr">
              <a:buNone/>
              <a:defRPr sz="1200"/>
            </a:lvl5pPr>
            <a:lvl6pPr marL="1713714" indent="0" algn="ctr">
              <a:buNone/>
              <a:defRPr sz="1200"/>
            </a:lvl6pPr>
            <a:lvl7pPr marL="2056457" indent="0" algn="ctr">
              <a:buNone/>
              <a:defRPr sz="1200"/>
            </a:lvl7pPr>
            <a:lvl8pPr marL="2399200" indent="0" algn="ctr">
              <a:buNone/>
              <a:defRPr sz="1200"/>
            </a:lvl8pPr>
            <a:lvl9pPr marL="2741942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25" name="Plassholder for innhold 24"/>
          <p:cNvSpPr>
            <a:spLocks noGrp="1"/>
          </p:cNvSpPr>
          <p:nvPr>
            <p:ph sz="quarter" idx="11"/>
          </p:nvPr>
        </p:nvSpPr>
        <p:spPr>
          <a:xfrm>
            <a:off x="755746" y="4397532"/>
            <a:ext cx="2448000" cy="344487"/>
          </a:xfrm>
        </p:spPr>
        <p:txBody>
          <a:bodyPr anchor="b">
            <a:normAutofit/>
          </a:bodyPr>
          <a:lstStyle>
            <a:lvl1pPr marL="0" indent="0">
              <a:buNone/>
              <a:defRPr sz="900">
                <a:solidFill>
                  <a:schemeClr val="accent6"/>
                </a:solidFill>
              </a:defRPr>
            </a:lvl1pPr>
            <a:lvl2pPr marL="332629" indent="0">
              <a:buNone/>
              <a:defRPr sz="1000">
                <a:solidFill>
                  <a:schemeClr val="accent2"/>
                </a:solidFill>
              </a:defRPr>
            </a:lvl2pPr>
            <a:lvl3pPr marL="534229" indent="0">
              <a:buNone/>
              <a:defRPr sz="1000">
                <a:solidFill>
                  <a:schemeClr val="accent2"/>
                </a:solidFill>
              </a:defRPr>
            </a:lvl3pPr>
            <a:lvl4pPr marL="1028229" indent="0">
              <a:buNone/>
              <a:defRPr sz="900">
                <a:solidFill>
                  <a:schemeClr val="accent2"/>
                </a:solidFill>
              </a:defRPr>
            </a:lvl4pPr>
            <a:lvl5pPr marL="1370972" indent="0">
              <a:buNone/>
              <a:defRPr sz="900"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440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bil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82" y="122432"/>
            <a:ext cx="4843895" cy="4899600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 userDrawn="1"/>
        </p:nvPicPr>
        <p:blipFill rotWithShape="1">
          <a:blip r:embed="rId3"/>
          <a:srcRect t="8230"/>
          <a:stretch/>
        </p:blipFill>
        <p:spPr>
          <a:xfrm>
            <a:off x="123698" y="170869"/>
            <a:ext cx="2168859" cy="637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512" y="1222946"/>
            <a:ext cx="6192000" cy="756000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83" y="2184768"/>
            <a:ext cx="4248000" cy="468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342743" indent="0" algn="ctr">
              <a:buNone/>
              <a:defRPr sz="1500"/>
            </a:lvl2pPr>
            <a:lvl3pPr marL="685486" indent="0" algn="ctr">
              <a:buNone/>
              <a:defRPr sz="1300"/>
            </a:lvl3pPr>
            <a:lvl4pPr marL="1028228" indent="0" algn="ctr">
              <a:buNone/>
              <a:defRPr sz="1200"/>
            </a:lvl4pPr>
            <a:lvl5pPr marL="1370972" indent="0" algn="ctr">
              <a:buNone/>
              <a:defRPr sz="1200"/>
            </a:lvl5pPr>
            <a:lvl6pPr marL="1713714" indent="0" algn="ctr">
              <a:buNone/>
              <a:defRPr sz="1200"/>
            </a:lvl6pPr>
            <a:lvl7pPr marL="2056457" indent="0" algn="ctr">
              <a:buNone/>
              <a:defRPr sz="1200"/>
            </a:lvl7pPr>
            <a:lvl8pPr marL="2399200" indent="0" algn="ctr">
              <a:buNone/>
              <a:defRPr sz="1200"/>
            </a:lvl8pPr>
            <a:lvl9pPr marL="2741942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25" name="Plassholder for innhold 24"/>
          <p:cNvSpPr>
            <a:spLocks noGrp="1"/>
          </p:cNvSpPr>
          <p:nvPr>
            <p:ph sz="quarter" idx="11"/>
          </p:nvPr>
        </p:nvSpPr>
        <p:spPr>
          <a:xfrm>
            <a:off x="755746" y="4397532"/>
            <a:ext cx="2448000" cy="344487"/>
          </a:xfrm>
        </p:spPr>
        <p:txBody>
          <a:bodyPr anchor="b">
            <a:normAutofit/>
          </a:bodyPr>
          <a:lstStyle>
            <a:lvl1pPr marL="0" indent="0">
              <a:buNone/>
              <a:defRPr sz="900">
                <a:solidFill>
                  <a:schemeClr val="accent6"/>
                </a:solidFill>
              </a:defRPr>
            </a:lvl1pPr>
            <a:lvl2pPr marL="332629" indent="0">
              <a:buNone/>
              <a:defRPr sz="1000">
                <a:solidFill>
                  <a:schemeClr val="accent2"/>
                </a:solidFill>
              </a:defRPr>
            </a:lvl2pPr>
            <a:lvl3pPr marL="534229" indent="0">
              <a:buNone/>
              <a:defRPr sz="1000">
                <a:solidFill>
                  <a:schemeClr val="accent2"/>
                </a:solidFill>
              </a:defRPr>
            </a:lvl3pPr>
            <a:lvl4pPr marL="1028229" indent="0">
              <a:buNone/>
              <a:defRPr sz="900">
                <a:solidFill>
                  <a:schemeClr val="accent2"/>
                </a:solidFill>
              </a:defRPr>
            </a:lvl4pPr>
            <a:lvl5pPr marL="1370972" indent="0">
              <a:buNone/>
              <a:defRPr sz="900"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15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hold/oppsummer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355"/>
            <a:ext cx="9151200" cy="3639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008" y="262147"/>
            <a:ext cx="7668000" cy="612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Agenda / innhold / oppsummering – klikk for å redigere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097" y="1296103"/>
            <a:ext cx="5364000" cy="3042000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598-DC13-4927-8029-6764C60027AB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202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097" y="1023257"/>
            <a:ext cx="7632000" cy="3492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598-DC13-4927-8029-6764C60027AB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44198" y="261377"/>
            <a:ext cx="7668000" cy="61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901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097" y="1024101"/>
            <a:ext cx="3744000" cy="3492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598-DC13-4927-8029-6764C60027AB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4644853" y="1023596"/>
            <a:ext cx="3744000" cy="3492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744198" y="261377"/>
            <a:ext cx="7668000" cy="61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823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1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2171" y="1023924"/>
            <a:ext cx="3744000" cy="3492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6E079-A82A-4A2C-B65F-D0A9320FE1D8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41730" y="1073726"/>
            <a:ext cx="4500000" cy="364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44198" y="261377"/>
            <a:ext cx="7668000" cy="61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37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1 bilde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2170" y="1023257"/>
            <a:ext cx="7650000" cy="1404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6E079-A82A-4A2C-B65F-D0A9320FE1D8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6042" y="2576195"/>
            <a:ext cx="9151200" cy="2138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51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2 bild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2170" y="1023257"/>
            <a:ext cx="7650000" cy="1404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6E079-A82A-4A2C-B65F-D0A9320FE1D8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10343" y="2576195"/>
            <a:ext cx="4536000" cy="2138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4650" y="2576195"/>
            <a:ext cx="4536000" cy="2138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042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198" y="261377"/>
            <a:ext cx="7668000" cy="61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097" y="1023119"/>
            <a:ext cx="7632000" cy="3492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697" y="4830949"/>
            <a:ext cx="574144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125AF1F-0F36-4636-9781-2A8387FAFAA2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7320" y="4831909"/>
            <a:ext cx="5112000" cy="144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01198" y="4674969"/>
            <a:ext cx="1629054" cy="4822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044" y="4833443"/>
            <a:ext cx="18787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b="0">
                <a:solidFill>
                  <a:schemeClr val="accent2"/>
                </a:solidFill>
              </a:defRPr>
            </a:lvl1pPr>
          </a:lstStyle>
          <a:p>
            <a:fld id="{811F7FF2-F88B-49DF-A497-C9D4E9D2E5D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425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1" r:id="rId2"/>
    <p:sldLayoutId id="2147483702" r:id="rId3"/>
    <p:sldLayoutId id="2147483693" r:id="rId4"/>
    <p:sldLayoutId id="2147483698" r:id="rId5"/>
    <p:sldLayoutId id="2147483699" r:id="rId6"/>
    <p:sldLayoutId id="2147483684" r:id="rId7"/>
    <p:sldLayoutId id="2147483694" r:id="rId8"/>
    <p:sldLayoutId id="2147483695" r:id="rId9"/>
    <p:sldLayoutId id="2147483691" r:id="rId10"/>
    <p:sldLayoutId id="2147483697" r:id="rId11"/>
    <p:sldLayoutId id="2147483696" r:id="rId12"/>
    <p:sldLayoutId id="2147483685" r:id="rId13"/>
    <p:sldLayoutId id="2147483686" r:id="rId14"/>
    <p:sldLayoutId id="2147483687" r:id="rId15"/>
    <p:sldLayoutId id="2147483688" r:id="rId16"/>
    <p:sldLayoutId id="2147483703" r:id="rId17"/>
    <p:sldLayoutId id="214748370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486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371" indent="-171371" algn="l" defTabSz="68548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62000" algn="l" defTabSz="685486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Arial" panose="020B0604020202020204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62000" algn="l" defTabSz="685486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00" indent="-171371" algn="l" defTabSz="685486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200" kern="1200">
          <a:solidFill>
            <a:schemeClr val="dk2"/>
          </a:solidFill>
          <a:latin typeface="+mn-lt"/>
          <a:ea typeface="+mn-ea"/>
          <a:cs typeface="+mn-cs"/>
        </a:defRPr>
      </a:lvl4pPr>
      <a:lvl5pPr marL="1542343" indent="-171371" algn="l" defTabSz="685486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200" kern="1200">
          <a:solidFill>
            <a:schemeClr val="dk2"/>
          </a:solidFill>
          <a:latin typeface="+mn-lt"/>
          <a:ea typeface="+mn-ea"/>
          <a:cs typeface="+mn-cs"/>
        </a:defRPr>
      </a:lvl5pPr>
      <a:lvl6pPr marL="1885086" indent="-171371" algn="l" defTabSz="6854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28" indent="-171371" algn="l" defTabSz="6854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71" indent="-171371" algn="l" defTabSz="6854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13" indent="-171371" algn="l" defTabSz="6854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3" algn="l" defTabSz="685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86" algn="l" defTabSz="685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28" algn="l" defTabSz="685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72" algn="l" defTabSz="685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14" algn="l" defTabSz="685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57" algn="l" defTabSz="685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00" algn="l" defTabSz="685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42" algn="l" defTabSz="685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3511" y="1222946"/>
            <a:ext cx="6982505" cy="904028"/>
          </a:xfrm>
        </p:spPr>
        <p:txBody>
          <a:bodyPr/>
          <a:lstStyle/>
          <a:p>
            <a:r>
              <a:rPr lang="en-US" dirty="0"/>
              <a:t>Energy Measurement on board Train Systems.  Experiences from Bane NOR.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53783" y="3617843"/>
            <a:ext cx="3367643" cy="993914"/>
          </a:xfrm>
        </p:spPr>
        <p:txBody>
          <a:bodyPr>
            <a:normAutofit/>
          </a:bodyPr>
          <a:lstStyle/>
          <a:p>
            <a:r>
              <a:rPr lang="nb-NO" dirty="0"/>
              <a:t>ERESS FORUM June 13th 2019.</a:t>
            </a:r>
          </a:p>
          <a:p>
            <a:r>
              <a:rPr lang="nb-NO" dirty="0"/>
              <a:t>Reidun Jørgensen and Dag S. Storhaug,   Bane NOR Energi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68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12DE54-D8D4-490A-8A3C-BBD8060D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b="1" dirty="0"/>
            </a:br>
            <a:r>
              <a:rPr lang="nb-NO" b="1" dirty="0"/>
              <a:t>EMS Highlights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76AEBD-A8A5-4CFE-BFF0-ABD1B42AB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139687"/>
            <a:ext cx="8239539" cy="3109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2019:</a:t>
            </a:r>
          </a:p>
          <a:p>
            <a:pPr lvl="0"/>
            <a:r>
              <a:rPr lang="en-GB" dirty="0"/>
              <a:t>In Norway, almost 100% of the vehicles have Energy Measurement Systems onboard.</a:t>
            </a:r>
          </a:p>
          <a:p>
            <a:pPr lvl="0"/>
            <a:r>
              <a:rPr lang="en-GB" dirty="0"/>
              <a:t>The number of devices is around 520 units. </a:t>
            </a:r>
          </a:p>
          <a:p>
            <a:pPr lvl="0"/>
            <a:r>
              <a:rPr lang="en-GB" dirty="0"/>
              <a:t>Norwegian T.O. are currently working on the second generation of meters to be installed and Commissioned.</a:t>
            </a:r>
          </a:p>
          <a:p>
            <a:pPr lvl="0"/>
            <a:r>
              <a:rPr lang="en-GB" dirty="0"/>
              <a:t>The replacement goes fast for some companies and slower for other companies.</a:t>
            </a:r>
          </a:p>
          <a:p>
            <a:pPr lvl="0"/>
            <a:r>
              <a:rPr lang="en-GB" dirty="0"/>
              <a:t>Currently 30% of the devices are in compliance with EN50463-2012 norm</a:t>
            </a:r>
          </a:p>
          <a:p>
            <a:pPr lvl="0"/>
            <a:r>
              <a:rPr lang="en-GB" dirty="0"/>
              <a:t>The remaining 70% of the devices are going to be replaced. This Devices are installed in the period from 2005-2013.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A938371-676C-46FB-98CE-5985E622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6370" y="4833443"/>
            <a:ext cx="5112000" cy="144000"/>
          </a:xfrm>
        </p:spPr>
        <p:txBody>
          <a:bodyPr/>
          <a:lstStyle/>
          <a:p>
            <a:r>
              <a:rPr lang="nb-NO" dirty="0"/>
              <a:t>ERESS FORUM WS01 – June 13th 2019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DDC04DD-8898-4FE9-BB3C-D3A18386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44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8D09DA-0AFD-4E3A-A842-E4AAC451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Changing to another meter supplier/product for old trains </a:t>
            </a:r>
            <a:br>
              <a:rPr lang="en-GB" sz="2000" b="1" dirty="0"/>
            </a:br>
            <a:r>
              <a:rPr lang="en-GB" sz="2000" b="1" dirty="0"/>
              <a:t>– some  experiences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CD148E-762D-4634-B611-B4D1FE22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04" y="1256347"/>
            <a:ext cx="7558017" cy="3375288"/>
          </a:xfrm>
        </p:spPr>
        <p:txBody>
          <a:bodyPr>
            <a:normAutofit lnSpcReduction="10000"/>
          </a:bodyPr>
          <a:lstStyle/>
          <a:p>
            <a:pPr lvl="0"/>
            <a:r>
              <a:rPr lang="en-GB" b="1" dirty="0"/>
              <a:t>Planning:</a:t>
            </a:r>
          </a:p>
          <a:p>
            <a:pPr lvl="0"/>
            <a:r>
              <a:rPr lang="en-GB" dirty="0"/>
              <a:t>For the IM,  it’s important in an early stage to collect feedback from the Train Owners according to their experience from previous installations of devices.</a:t>
            </a:r>
            <a:endParaRPr lang="nb-NO" dirty="0"/>
          </a:p>
          <a:p>
            <a:pPr lvl="0"/>
            <a:r>
              <a:rPr lang="en-GB" dirty="0"/>
              <a:t>Make it possible to use existing cables for sensors for Current transducer, Voltage transformers and power supply for the new devices if the accuracy meet the requirements.</a:t>
            </a:r>
            <a:endParaRPr lang="nb-NO" dirty="0"/>
          </a:p>
          <a:p>
            <a:r>
              <a:rPr lang="en-GB" dirty="0"/>
              <a:t>Be aware of interfacing challenges for new devices;</a:t>
            </a:r>
          </a:p>
          <a:p>
            <a:pPr lvl="1"/>
            <a:r>
              <a:rPr lang="en-GB" dirty="0"/>
              <a:t>like, does the physical size of the new device be in accordance with the space available in the cabin in the vehicle?</a:t>
            </a:r>
          </a:p>
          <a:p>
            <a:pPr lvl="1"/>
            <a:r>
              <a:rPr lang="en-GB" dirty="0"/>
              <a:t>Does the existing power supply solution for the EMS meet the needs for another system?</a:t>
            </a:r>
          </a:p>
          <a:p>
            <a:pPr lvl="1"/>
            <a:r>
              <a:rPr lang="en-GB" dirty="0"/>
              <a:t>Are the new device easy install and to do the commissioning of, seen from the installation responsible point on view?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E2B5BD-1F95-452B-97E4-E0F163FE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ERESS FORUM WS01 – June 13th 2019</a:t>
            </a:r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5BED43C-B759-4110-B2F2-EF10FC00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10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8D09DA-0AFD-4E3A-A842-E4AAC451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Changing to another meter supplier/product for old trains </a:t>
            </a:r>
            <a:br>
              <a:rPr lang="en-GB" sz="2000" b="1" dirty="0"/>
            </a:br>
            <a:r>
              <a:rPr lang="en-GB" sz="2000" b="1" dirty="0"/>
              <a:t>– some  experiences</a:t>
            </a:r>
            <a:endParaRPr lang="nb-NO" sz="2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CD148E-762D-4634-B611-B4D1FE22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095" y="1296103"/>
            <a:ext cx="7405617" cy="304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Data transfer from the devices to ground by GSM network:</a:t>
            </a:r>
          </a:p>
          <a:p>
            <a:r>
              <a:rPr lang="en-GB" dirty="0"/>
              <a:t>Using of  the existing antennas/connectors if possible, for the new devices.</a:t>
            </a:r>
            <a:endParaRPr lang="nb-NO" dirty="0"/>
          </a:p>
          <a:p>
            <a:pPr lvl="0"/>
            <a:r>
              <a:rPr lang="en-GB" dirty="0"/>
              <a:t>For data transfer to ground, be aware of possible/planned changes for broadband frequencies for the GSM network from the National authorities and the Sim Card provider (GSM Network Operator).</a:t>
            </a:r>
            <a:endParaRPr lang="nb-NO" dirty="0"/>
          </a:p>
          <a:p>
            <a:pPr lvl="0"/>
            <a:r>
              <a:rPr lang="en-GB" dirty="0"/>
              <a:t>Change of for broadband frequencies can influence on choose of modem for the energy meter, antennas and antenna cables.</a:t>
            </a:r>
            <a:endParaRPr lang="nb-NO" dirty="0"/>
          </a:p>
          <a:p>
            <a:pPr lvl="0"/>
            <a:r>
              <a:rPr lang="en-GB" dirty="0"/>
              <a:t>In Norway the 3G GSM network broadband frequencies are to be faced out during this year, but 2G GSM network will remain for some more years.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E2B5BD-1F95-452B-97E4-E0F163FE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ERESS FORUM WS01 – June 13th 2019</a:t>
            </a:r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5BED43C-B759-4110-B2F2-EF10FC00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20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Bane NOR profilfarger">
      <a:dk1>
        <a:sysClr val="windowText" lastClr="000000"/>
      </a:dk1>
      <a:lt1>
        <a:sysClr val="window" lastClr="FFFFFF"/>
      </a:lt1>
      <a:dk2>
        <a:srgbClr val="1E285A"/>
      </a:dk2>
      <a:lt2>
        <a:srgbClr val="D2D4DE"/>
      </a:lt2>
      <a:accent1>
        <a:srgbClr val="1E285A"/>
      </a:accent1>
      <a:accent2>
        <a:srgbClr val="00AAFF"/>
      </a:accent2>
      <a:accent3>
        <a:srgbClr val="00E1CD"/>
      </a:accent3>
      <a:accent4>
        <a:srgbClr val="3C00F0"/>
      </a:accent4>
      <a:accent5>
        <a:srgbClr val="00F03C"/>
      </a:accent5>
      <a:accent6>
        <a:srgbClr val="787E9C"/>
      </a:accent6>
      <a:hlink>
        <a:srgbClr val="00AAFF"/>
      </a:hlink>
      <a:folHlink>
        <a:srgbClr val="00AAFF"/>
      </a:folHlink>
    </a:clrScheme>
    <a:fontScheme name="Bane NOR temaskrif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3175"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L Bane NOR v030717" id="{8BBC4CD8-0865-44F2-8BAC-F38A55AFA8C9}" vid="{7224E396-A418-4A10-9CE1-BF6587430A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ne NOR profilfarger">
    <a:dk1>
      <a:sysClr val="windowText" lastClr="000000"/>
    </a:dk1>
    <a:lt1>
      <a:sysClr val="window" lastClr="FFFFFF"/>
    </a:lt1>
    <a:dk2>
      <a:srgbClr val="1E285A"/>
    </a:dk2>
    <a:lt2>
      <a:srgbClr val="D2D4DE"/>
    </a:lt2>
    <a:accent1>
      <a:srgbClr val="1E285A"/>
    </a:accent1>
    <a:accent2>
      <a:srgbClr val="00AAFF"/>
    </a:accent2>
    <a:accent3>
      <a:srgbClr val="00E1CD"/>
    </a:accent3>
    <a:accent4>
      <a:srgbClr val="3C00F0"/>
    </a:accent4>
    <a:accent5>
      <a:srgbClr val="00F03C"/>
    </a:accent5>
    <a:accent6>
      <a:srgbClr val="787E9C"/>
    </a:accent6>
    <a:hlink>
      <a:srgbClr val="00AAFF"/>
    </a:hlink>
    <a:folHlink>
      <a:srgbClr val="00AAFF"/>
    </a:folHlink>
  </a:clrScheme>
</a:themeOverride>
</file>

<file path=ppt/theme/themeOverride2.xml><?xml version="1.0" encoding="utf-8"?>
<a:themeOverride xmlns:a="http://schemas.openxmlformats.org/drawingml/2006/main">
  <a:clrScheme name="Bane NOR profilfarger">
    <a:dk1>
      <a:sysClr val="windowText" lastClr="000000"/>
    </a:dk1>
    <a:lt1>
      <a:sysClr val="window" lastClr="FFFFFF"/>
    </a:lt1>
    <a:dk2>
      <a:srgbClr val="1E285A"/>
    </a:dk2>
    <a:lt2>
      <a:srgbClr val="D2D4DE"/>
    </a:lt2>
    <a:accent1>
      <a:srgbClr val="1E285A"/>
    </a:accent1>
    <a:accent2>
      <a:srgbClr val="00AAFF"/>
    </a:accent2>
    <a:accent3>
      <a:srgbClr val="00E1CD"/>
    </a:accent3>
    <a:accent4>
      <a:srgbClr val="3C00F0"/>
    </a:accent4>
    <a:accent5>
      <a:srgbClr val="00F03C"/>
    </a:accent5>
    <a:accent6>
      <a:srgbClr val="787E9C"/>
    </a:accent6>
    <a:hlink>
      <a:srgbClr val="00AAFF"/>
    </a:hlink>
    <a:folHlink>
      <a:srgbClr val="00AAFF"/>
    </a:folHlink>
  </a:clrScheme>
</a:themeOverride>
</file>

<file path=ppt/theme/themeOverride3.xml><?xml version="1.0" encoding="utf-8"?>
<a:themeOverride xmlns:a="http://schemas.openxmlformats.org/drawingml/2006/main">
  <a:clrScheme name="Bane NOR profilfarger">
    <a:dk1>
      <a:sysClr val="windowText" lastClr="000000"/>
    </a:dk1>
    <a:lt1>
      <a:sysClr val="window" lastClr="FFFFFF"/>
    </a:lt1>
    <a:dk2>
      <a:srgbClr val="1E285A"/>
    </a:dk2>
    <a:lt2>
      <a:srgbClr val="D2D4DE"/>
    </a:lt2>
    <a:accent1>
      <a:srgbClr val="1E285A"/>
    </a:accent1>
    <a:accent2>
      <a:srgbClr val="00AAFF"/>
    </a:accent2>
    <a:accent3>
      <a:srgbClr val="00E1CD"/>
    </a:accent3>
    <a:accent4>
      <a:srgbClr val="3C00F0"/>
    </a:accent4>
    <a:accent5>
      <a:srgbClr val="00F03C"/>
    </a:accent5>
    <a:accent6>
      <a:srgbClr val="787E9C"/>
    </a:accent6>
    <a:hlink>
      <a:srgbClr val="00AAFF"/>
    </a:hlink>
    <a:folHlink>
      <a:srgbClr val="00AA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974</TotalTime>
  <Words>405</Words>
  <Application>Microsoft Office PowerPoint</Application>
  <PresentationFormat>Skjermfremvisning (16:9)</PresentationFormat>
  <Paragraphs>32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blank</vt:lpstr>
      <vt:lpstr>Energy Measurement on board Train Systems.  Experiences from Bane NOR.</vt:lpstr>
      <vt:lpstr> EMS Highlights </vt:lpstr>
      <vt:lpstr>Changing to another meter supplier/product for old trains  – some  experiences</vt:lpstr>
      <vt:lpstr>Changing to another meter supplier/product for old trains  – some  experiences</vt:lpstr>
    </vt:vector>
  </TitlesOfParts>
  <Company>Jernbaneverket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Oppfølgingsmøte med NSB</dc:title>
  <dc:creator>%AD_UserName%</dc:creator>
  <dc:description>Template by Officeconsult.no</dc:description>
  <cp:lastModifiedBy>Turid Brenn Egge</cp:lastModifiedBy>
  <cp:revision>109</cp:revision>
  <cp:lastPrinted>2019-02-13T13:25:18Z</cp:lastPrinted>
  <dcterms:created xsi:type="dcterms:W3CDTF">2018-03-15T21:40:07Z</dcterms:created>
  <dcterms:modified xsi:type="dcterms:W3CDTF">2019-06-11T06:21:47Z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</Properties>
</file>