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71" r:id="rId2"/>
    <p:sldId id="256" r:id="rId3"/>
    <p:sldId id="307" r:id="rId4"/>
    <p:sldId id="309" r:id="rId5"/>
    <p:sldId id="308" r:id="rId6"/>
    <p:sldId id="273" r:id="rId7"/>
    <p:sldId id="262" r:id="rId8"/>
    <p:sldId id="310" r:id="rId9"/>
    <p:sldId id="275" r:id="rId10"/>
    <p:sldId id="276" r:id="rId11"/>
    <p:sldId id="259" r:id="rId12"/>
    <p:sldId id="274" r:id="rId13"/>
    <p:sldId id="277" r:id="rId14"/>
    <p:sldId id="279" r:id="rId15"/>
    <p:sldId id="280" r:id="rId16"/>
    <p:sldId id="306" r:id="rId17"/>
    <p:sldId id="301" r:id="rId18"/>
    <p:sldId id="261" r:id="rId19"/>
    <p:sldId id="283" r:id="rId20"/>
    <p:sldId id="285" r:id="rId21"/>
    <p:sldId id="284" r:id="rId22"/>
    <p:sldId id="298" r:id="rId23"/>
    <p:sldId id="293" r:id="rId24"/>
    <p:sldId id="297" r:id="rId25"/>
    <p:sldId id="302" r:id="rId26"/>
    <p:sldId id="263" r:id="rId27"/>
    <p:sldId id="286" r:id="rId28"/>
    <p:sldId id="287" r:id="rId29"/>
    <p:sldId id="288" r:id="rId30"/>
    <p:sldId id="303" r:id="rId31"/>
    <p:sldId id="260" r:id="rId32"/>
    <p:sldId id="289" r:id="rId33"/>
    <p:sldId id="290" r:id="rId34"/>
    <p:sldId id="304" r:id="rId35"/>
    <p:sldId id="264" r:id="rId36"/>
    <p:sldId id="292" r:id="rId37"/>
    <p:sldId id="294" r:id="rId38"/>
    <p:sldId id="295" r:id="rId39"/>
    <p:sldId id="296" r:id="rId40"/>
    <p:sldId id="305" r:id="rId41"/>
    <p:sldId id="300" r:id="rId4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sini" initials="o" lastIdx="10" clrIdx="0">
    <p:extLst>
      <p:ext uri="{19B8F6BF-5375-455C-9EA6-DF929625EA0E}">
        <p15:presenceInfo xmlns:p15="http://schemas.microsoft.com/office/powerpoint/2012/main" userId="orsi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8133C"/>
    <a:srgbClr val="C8133B"/>
    <a:srgbClr val="F18B27"/>
    <a:srgbClr val="29B2AA"/>
    <a:srgbClr val="EA593C"/>
    <a:srgbClr val="2C7D9B"/>
    <a:srgbClr val="3D3D6B"/>
    <a:srgbClr val="911342"/>
    <a:srgbClr val="2F2F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7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FD43A-5DC5-4094-B623-EC75F05771BF}" type="datetimeFigureOut">
              <a:rPr lang="en-GB" smtClean="0"/>
              <a:t>08/06/2019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7249D-5936-4D19-92AC-C6FCDD206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681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249D-5936-4D19-92AC-C6FCDD206DF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528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249D-5936-4D19-92AC-C6FCDD206DFA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302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B4E6-E3AA-47E5-8D08-22A7C3B37EEC}" type="datetimeFigureOut">
              <a:rPr lang="it-IT" smtClean="0"/>
              <a:t>08/06/2019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3B9C-4119-4D44-B9A2-3A1A0A7E4CC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3022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B4E6-E3AA-47E5-8D08-22A7C3B37EEC}" type="datetimeFigureOut">
              <a:rPr lang="it-IT" smtClean="0"/>
              <a:t>08/06/2019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3B9C-4119-4D44-B9A2-3A1A0A7E4CC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447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B4E6-E3AA-47E5-8D08-22A7C3B37EEC}" type="datetimeFigureOut">
              <a:rPr lang="it-IT" smtClean="0"/>
              <a:t>08/06/2019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3B9C-4119-4D44-B9A2-3A1A0A7E4CC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197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B4E6-E3AA-47E5-8D08-22A7C3B37EEC}" type="datetimeFigureOut">
              <a:rPr lang="it-IT" smtClean="0"/>
              <a:t>08/06/2019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3B9C-4119-4D44-B9A2-3A1A0A7E4CC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6751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B4E6-E3AA-47E5-8D08-22A7C3B37EEC}" type="datetimeFigureOut">
              <a:rPr lang="it-IT" smtClean="0"/>
              <a:t>08/06/2019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3B9C-4119-4D44-B9A2-3A1A0A7E4CC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4815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B4E6-E3AA-47E5-8D08-22A7C3B37EEC}" type="datetimeFigureOut">
              <a:rPr lang="it-IT" smtClean="0"/>
              <a:t>08/06/2019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3B9C-4119-4D44-B9A2-3A1A0A7E4CC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555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B4E6-E3AA-47E5-8D08-22A7C3B37EEC}" type="datetimeFigureOut">
              <a:rPr lang="it-IT" smtClean="0"/>
              <a:t>08/06/2019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3B9C-4119-4D44-B9A2-3A1A0A7E4CC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34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B4E6-E3AA-47E5-8D08-22A7C3B37EEC}" type="datetimeFigureOut">
              <a:rPr lang="it-IT" smtClean="0"/>
              <a:t>08/06/2019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3B9C-4119-4D44-B9A2-3A1A0A7E4CC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90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B4E6-E3AA-47E5-8D08-22A7C3B37EEC}" type="datetimeFigureOut">
              <a:rPr lang="it-IT" smtClean="0"/>
              <a:t>08/06/2019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3B9C-4119-4D44-B9A2-3A1A0A7E4CC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0506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B4E6-E3AA-47E5-8D08-22A7C3B37EEC}" type="datetimeFigureOut">
              <a:rPr lang="it-IT" smtClean="0"/>
              <a:t>08/06/2019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3B9C-4119-4D44-B9A2-3A1A0A7E4CC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133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B4E6-E3AA-47E5-8D08-22A7C3B37EEC}" type="datetimeFigureOut">
              <a:rPr lang="it-IT" smtClean="0"/>
              <a:t>08/06/2019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3B9C-4119-4D44-B9A2-3A1A0A7E4CC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2529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5B4E6-E3AA-47E5-8D08-22A7C3B37EEC}" type="datetimeFigureOut">
              <a:rPr lang="it-IT" smtClean="0"/>
              <a:t>08/06/2019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3B9C-4119-4D44-B9A2-3A1A0A7E4CC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901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5"/>
          <p:cNvSpPr/>
          <p:nvPr/>
        </p:nvSpPr>
        <p:spPr>
          <a:xfrm>
            <a:off x="-885825" y="4791075"/>
            <a:ext cx="11410950" cy="1657350"/>
          </a:xfrm>
          <a:prstGeom prst="parallelogram">
            <a:avLst>
              <a:gd name="adj" fmla="val 262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i="1" dirty="0">
                <a:solidFill>
                  <a:srgbClr val="E7E6E6">
                    <a:lumMod val="25000"/>
                  </a:srgbClr>
                </a:solidFill>
              </a:rPr>
              <a:t>Raimondo Orsini,</a:t>
            </a:r>
          </a:p>
          <a:p>
            <a:pPr algn="r"/>
            <a:r>
              <a:rPr lang="it-IT" i="1" dirty="0">
                <a:solidFill>
                  <a:srgbClr val="E7E6E6">
                    <a:lumMod val="25000"/>
                  </a:srgbClr>
                </a:solidFill>
              </a:rPr>
              <a:t>Sustainable Development Foundation</a:t>
            </a:r>
          </a:p>
        </p:txBody>
      </p:sp>
      <p:sp>
        <p:nvSpPr>
          <p:cNvPr id="7" name="Parallelogramma 6"/>
          <p:cNvSpPr/>
          <p:nvPr/>
        </p:nvSpPr>
        <p:spPr>
          <a:xfrm rot="10800000" flipV="1">
            <a:off x="-1038225" y="952499"/>
            <a:ext cx="11563350" cy="3629025"/>
          </a:xfrm>
          <a:prstGeom prst="parallelogram">
            <a:avLst>
              <a:gd name="adj" fmla="val 262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>
                <a:solidFill>
                  <a:schemeClr val="tx1"/>
                </a:solidFill>
              </a:rPr>
              <a:t>EU Railway Energy Statistics 2019:</a:t>
            </a:r>
          </a:p>
          <a:p>
            <a:r>
              <a:rPr lang="en-GB" sz="3200" dirty="0">
                <a:solidFill>
                  <a:schemeClr val="tx1"/>
                </a:solidFill>
              </a:rPr>
              <a:t>Status on energy metering, DCS, exchange and settlement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4" y="4950618"/>
            <a:ext cx="2676525" cy="1338263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7257053" y="4212193"/>
            <a:ext cx="2499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2F2F30"/>
                </a:solidFill>
              </a:rPr>
              <a:t>June 13th 2019, Brussels</a:t>
            </a:r>
          </a:p>
        </p:txBody>
      </p:sp>
    </p:spTree>
    <p:extLst>
      <p:ext uri="{BB962C8B-B14F-4D97-AF65-F5344CB8AC3E}">
        <p14:creationId xmlns:p14="http://schemas.microsoft.com/office/powerpoint/2010/main" val="702098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4089149" y="357949"/>
            <a:ext cx="8102851" cy="669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operators do you have in your country?</a:t>
            </a:r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0" y="5589248"/>
            <a:ext cx="1940695" cy="97034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304" y="1697864"/>
            <a:ext cx="6141391" cy="396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06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0" y="5589248"/>
            <a:ext cx="1940695" cy="970348"/>
          </a:xfrm>
          <a:prstGeom prst="rect">
            <a:avLst/>
          </a:prstGeom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 anchor="ctr">
            <a:normAutofit fontScale="90000"/>
          </a:bodyPr>
          <a:lstStyle/>
          <a:p>
            <a:r>
              <a:rPr lang="en-GB" sz="5400" dirty="0"/>
              <a:t>Energy meters: are we moving forward? </a:t>
            </a:r>
            <a:endParaRPr lang="it-IT" sz="5400" dirty="0"/>
          </a:p>
        </p:txBody>
      </p:sp>
    </p:spTree>
    <p:extLst>
      <p:ext uri="{BB962C8B-B14F-4D97-AF65-F5344CB8AC3E}">
        <p14:creationId xmlns:p14="http://schemas.microsoft.com/office/powerpoint/2010/main" val="166989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4089149" y="357949"/>
            <a:ext cx="8102851" cy="669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have energy meters on trains in your country?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0" y="5589248"/>
            <a:ext cx="1940695" cy="970348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6096000" y="1939798"/>
            <a:ext cx="525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For those who have not yet energy meters on their trains, </a:t>
            </a:r>
            <a:r>
              <a:rPr lang="en-GB" i="1" dirty="0"/>
              <a:t>“When are you planning to start installing energy meters? “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338" y="4764550"/>
            <a:ext cx="2095462" cy="139662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939798"/>
            <a:ext cx="4633516" cy="321000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207" y="3440356"/>
            <a:ext cx="2137788" cy="2720820"/>
          </a:xfrm>
          <a:prstGeom prst="rect">
            <a:avLst/>
          </a:prstGeom>
        </p:spPr>
      </p:pic>
      <p:sp>
        <p:nvSpPr>
          <p:cNvPr id="10" name="Fumetto 3 9"/>
          <p:cNvSpPr/>
          <p:nvPr/>
        </p:nvSpPr>
        <p:spPr>
          <a:xfrm>
            <a:off x="7851240" y="2574514"/>
            <a:ext cx="1747319" cy="1154457"/>
          </a:xfrm>
          <a:prstGeom prst="wedgeEllipseCallout">
            <a:avLst>
              <a:gd name="adj1" fmla="val -72128"/>
              <a:gd name="adj2" fmla="val 5622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SOON…</a:t>
            </a:r>
          </a:p>
        </p:txBody>
      </p:sp>
    </p:spTree>
    <p:extLst>
      <p:ext uri="{BB962C8B-B14F-4D97-AF65-F5344CB8AC3E}">
        <p14:creationId xmlns:p14="http://schemas.microsoft.com/office/powerpoint/2010/main" val="401363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089149" y="357949"/>
            <a:ext cx="8102851" cy="669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How many energy meters do you have on board your traction units in your country today? And how many do you expect to have in 2020?</a:t>
            </a:r>
            <a:endParaRPr lang="it-IT" sz="3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0" y="5589248"/>
            <a:ext cx="1940695" cy="970348"/>
          </a:xfrm>
          <a:prstGeom prst="rect">
            <a:avLst/>
          </a:prstGeom>
        </p:spPr>
      </p:pic>
      <p:graphicFrame>
        <p:nvGraphicFramePr>
          <p:cNvPr id="16" name="Tabel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144959"/>
              </p:ext>
            </p:extLst>
          </p:nvPr>
        </p:nvGraphicFramePr>
        <p:xfrm>
          <a:off x="2363825" y="1606605"/>
          <a:ext cx="7464350" cy="4598482"/>
        </p:xfrm>
        <a:graphic>
          <a:graphicData uri="http://schemas.openxmlformats.org/drawingml/2006/table">
            <a:tbl>
              <a:tblPr/>
              <a:tblGrid>
                <a:gridCol w="127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8322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61" marR="9161" marT="916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Expected</a:t>
                      </a:r>
                      <a:r>
                        <a:rPr lang="it-IT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</a:t>
                      </a:r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2020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12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Austria</a:t>
                      </a:r>
                    </a:p>
                  </a:txBody>
                  <a:tcPr marL="9161" marR="9161" marT="916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500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500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500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500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12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Belgium</a:t>
                      </a:r>
                    </a:p>
                  </a:txBody>
                  <a:tcPr marL="9161" marR="9161" marT="916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20-100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C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20-100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C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20-100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C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100-500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A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12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Czech Republic</a:t>
                      </a:r>
                    </a:p>
                  </a:txBody>
                  <a:tcPr marL="9161" marR="9161" marT="916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100-500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A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100-500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A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100-500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A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100-500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A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12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Finland</a:t>
                      </a:r>
                    </a:p>
                  </a:txBody>
                  <a:tcPr marL="9161" marR="9161" marT="916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1-20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100-500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A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100-500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A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100-500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A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12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France</a:t>
                      </a:r>
                    </a:p>
                  </a:txBody>
                  <a:tcPr marL="9161" marR="9161" marT="916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100-500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A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100-500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A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500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500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12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Germany</a:t>
                      </a:r>
                    </a:p>
                  </a:txBody>
                  <a:tcPr marL="9161" marR="9161" marT="916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500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500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500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500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12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Greece</a:t>
                      </a:r>
                    </a:p>
                  </a:txBody>
                  <a:tcPr marL="9161" marR="9161" marT="916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n.a.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n.a.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D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12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Italy</a:t>
                      </a:r>
                    </a:p>
                  </a:txBody>
                  <a:tcPr marL="9161" marR="9161" marT="916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20-100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C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20-100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C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100-500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A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100-500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A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12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Luxemburg</a:t>
                      </a:r>
                    </a:p>
                  </a:txBody>
                  <a:tcPr marL="9161" marR="9161" marT="916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n.a.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1-20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20-100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C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20-100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12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Netherlands</a:t>
                      </a:r>
                    </a:p>
                  </a:txBody>
                  <a:tcPr marL="9161" marR="9161" marT="916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20-100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C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20-100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C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100-500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A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100-500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A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612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Norway</a:t>
                      </a:r>
                    </a:p>
                  </a:txBody>
                  <a:tcPr marL="9161" marR="9161" marT="916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100-500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A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100-500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A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500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500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12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Poland</a:t>
                      </a:r>
                    </a:p>
                  </a:txBody>
                  <a:tcPr marL="9161" marR="9161" marT="916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500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n.a.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500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500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612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Romania</a:t>
                      </a:r>
                    </a:p>
                  </a:txBody>
                  <a:tcPr marL="9161" marR="9161" marT="916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n.a.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500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500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500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612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Slovakia</a:t>
                      </a:r>
                    </a:p>
                  </a:txBody>
                  <a:tcPr marL="9161" marR="9161" marT="916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100-500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A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100-500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A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100-500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A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100-500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A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612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Spain</a:t>
                      </a:r>
                    </a:p>
                  </a:txBody>
                  <a:tcPr marL="9161" marR="9161" marT="916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100-500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A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100-500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A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100-500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A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100-500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A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612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Sweden</a:t>
                      </a:r>
                    </a:p>
                  </a:txBody>
                  <a:tcPr marL="9161" marR="9161" marT="916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100-500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A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100-500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A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n.a.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n.a.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D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612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Switzerland</a:t>
                      </a:r>
                    </a:p>
                  </a:txBody>
                  <a:tcPr marL="9161" marR="9161" marT="916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100-500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A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100-500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A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100-500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A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500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612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</a:t>
                      </a:r>
                    </a:p>
                  </a:txBody>
                  <a:tcPr marL="9161" marR="9161" marT="916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500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500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500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500</a:t>
                      </a:r>
                    </a:p>
                  </a:txBody>
                  <a:tcPr marL="9161" marR="9161" marT="9161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1856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089149" y="357949"/>
            <a:ext cx="8102851" cy="669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What is the percentage of meters that are TSI compliant?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0" y="5589248"/>
            <a:ext cx="1940695" cy="97034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964053" y="2785712"/>
            <a:ext cx="30664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In more than </a:t>
            </a:r>
            <a:r>
              <a:rPr lang="en-GB" sz="2000" u="sng" dirty="0"/>
              <a:t>half</a:t>
            </a:r>
            <a:r>
              <a:rPr lang="en-GB" sz="2000" dirty="0"/>
              <a:t> of countries covered, less than 50% of meters are TSI compliant.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637" y="2060470"/>
            <a:ext cx="5111400" cy="3188439"/>
          </a:xfrm>
          <a:prstGeom prst="rect">
            <a:avLst/>
          </a:prstGeom>
        </p:spPr>
      </p:pic>
      <p:sp>
        <p:nvSpPr>
          <p:cNvPr id="14" name="Freccia circolare a sinistra 13"/>
          <p:cNvSpPr/>
          <p:nvPr/>
        </p:nvSpPr>
        <p:spPr>
          <a:xfrm rot="4828633" flipV="1">
            <a:off x="5725452" y="2717859"/>
            <a:ext cx="991607" cy="4670952"/>
          </a:xfrm>
          <a:prstGeom prst="curvedLeftArrow">
            <a:avLst/>
          </a:prstGeom>
          <a:solidFill>
            <a:srgbClr val="EA593C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Freccia circolare a sinistra 9"/>
          <p:cNvSpPr/>
          <p:nvPr/>
        </p:nvSpPr>
        <p:spPr>
          <a:xfrm rot="16200000">
            <a:off x="5855684" y="217575"/>
            <a:ext cx="822037" cy="4041250"/>
          </a:xfrm>
          <a:prstGeom prst="curvedLeftArrow">
            <a:avLst/>
          </a:prstGeom>
          <a:solidFill>
            <a:srgbClr val="EA593C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4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497" y="1690688"/>
            <a:ext cx="7584081" cy="4724809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089149" y="357949"/>
            <a:ext cx="8102851" cy="669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What is the percentage of traction units equipped with meters in your country today? And what is the percentage do you expect in 2020?</a:t>
            </a:r>
            <a:endParaRPr lang="it-IT" sz="3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0" y="5589248"/>
            <a:ext cx="1940695" cy="970348"/>
          </a:xfrm>
          <a:prstGeom prst="rect">
            <a:avLst/>
          </a:prstGeom>
        </p:spPr>
      </p:pic>
      <p:sp>
        <p:nvSpPr>
          <p:cNvPr id="6" name="Freccia a destra 5"/>
          <p:cNvSpPr/>
          <p:nvPr/>
        </p:nvSpPr>
        <p:spPr>
          <a:xfrm>
            <a:off x="5562033" y="2271726"/>
            <a:ext cx="475302" cy="176597"/>
          </a:xfrm>
          <a:prstGeom prst="rightArrow">
            <a:avLst/>
          </a:prstGeom>
          <a:solidFill>
            <a:srgbClr val="0099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>
            <a:off x="5562033" y="3026569"/>
            <a:ext cx="475302" cy="176597"/>
          </a:xfrm>
          <a:prstGeom prst="rightArrow">
            <a:avLst/>
          </a:prstGeom>
          <a:solidFill>
            <a:srgbClr val="0099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/>
          <p:cNvSpPr/>
          <p:nvPr/>
        </p:nvSpPr>
        <p:spPr>
          <a:xfrm>
            <a:off x="5562033" y="3801208"/>
            <a:ext cx="475302" cy="176597"/>
          </a:xfrm>
          <a:prstGeom prst="rightArrow">
            <a:avLst/>
          </a:prstGeom>
          <a:solidFill>
            <a:srgbClr val="0099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>
            <a:off x="7178258" y="2510528"/>
            <a:ext cx="475302" cy="176597"/>
          </a:xfrm>
          <a:prstGeom prst="rightArrow">
            <a:avLst/>
          </a:prstGeom>
          <a:solidFill>
            <a:srgbClr val="0099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>
            <a:off x="7124692" y="4824199"/>
            <a:ext cx="475302" cy="176597"/>
          </a:xfrm>
          <a:prstGeom prst="rightArrow">
            <a:avLst/>
          </a:prstGeom>
          <a:solidFill>
            <a:srgbClr val="0099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/>
          <p:cNvSpPr/>
          <p:nvPr/>
        </p:nvSpPr>
        <p:spPr>
          <a:xfrm>
            <a:off x="7124692" y="5820636"/>
            <a:ext cx="475302" cy="176597"/>
          </a:xfrm>
          <a:prstGeom prst="rightArrow">
            <a:avLst/>
          </a:prstGeom>
          <a:solidFill>
            <a:srgbClr val="0099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/>
          <p:cNvSpPr/>
          <p:nvPr/>
        </p:nvSpPr>
        <p:spPr>
          <a:xfrm>
            <a:off x="8544577" y="2010148"/>
            <a:ext cx="475302" cy="176597"/>
          </a:xfrm>
          <a:prstGeom prst="rightArrow">
            <a:avLst/>
          </a:prstGeom>
          <a:solidFill>
            <a:srgbClr val="0099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>
            <a:off x="7178258" y="2785689"/>
            <a:ext cx="1895187" cy="179021"/>
          </a:xfrm>
          <a:prstGeom prst="rightArrow">
            <a:avLst/>
          </a:prstGeom>
          <a:solidFill>
            <a:srgbClr val="0099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a destra 16"/>
          <p:cNvSpPr/>
          <p:nvPr/>
        </p:nvSpPr>
        <p:spPr>
          <a:xfrm>
            <a:off x="8544244" y="6074422"/>
            <a:ext cx="475302" cy="176597"/>
          </a:xfrm>
          <a:prstGeom prst="rightArrow">
            <a:avLst/>
          </a:prstGeom>
          <a:solidFill>
            <a:srgbClr val="0099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140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089149" y="357949"/>
            <a:ext cx="8102851" cy="669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0" y="5589248"/>
            <a:ext cx="1940695" cy="970348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039" y="1338223"/>
            <a:ext cx="4138649" cy="4525690"/>
          </a:xfrm>
          <a:prstGeom prst="rect">
            <a:avLst/>
          </a:prstGeom>
        </p:spPr>
      </p:pic>
      <p:sp>
        <p:nvSpPr>
          <p:cNvPr id="19" name="Fumetto 3 18"/>
          <p:cNvSpPr/>
          <p:nvPr/>
        </p:nvSpPr>
        <p:spPr>
          <a:xfrm>
            <a:off x="2136617" y="2141481"/>
            <a:ext cx="4270973" cy="2413828"/>
          </a:xfrm>
          <a:prstGeom prst="wedgeEllipseCallout">
            <a:avLst>
              <a:gd name="adj1" fmla="val 68431"/>
              <a:gd name="adj2" fmla="val -1536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/>
              <a:t>What are you waiting to reach the 100%?</a:t>
            </a:r>
          </a:p>
        </p:txBody>
      </p:sp>
    </p:spTree>
    <p:extLst>
      <p:ext uri="{BB962C8B-B14F-4D97-AF65-F5344CB8AC3E}">
        <p14:creationId xmlns:p14="http://schemas.microsoft.com/office/powerpoint/2010/main" val="977454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089149" y="357949"/>
            <a:ext cx="8102851" cy="669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KEY MESSAGES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0" y="5589248"/>
            <a:ext cx="1940695" cy="970348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3929203" y="1690688"/>
            <a:ext cx="75415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/>
              <a:t>The number of energy meters is constantly growing and it is expected to grow in 2020 for 6 countries: Belgium, France, Italy, Netherlands, Norway, Switzerland.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/>
              <a:t>Half of the countries covered will have 75-100% of traction units equipped with meters within 2020.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20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3987672" y="4292462"/>
            <a:ext cx="7714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/>
              <a:t>We still don’t know the exact number of meters in Europe: a goal for ERESS 2020?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/>
              <a:t>The percentage of meters “TSI compliant” is still not high in the majority of country covered.</a:t>
            </a:r>
          </a:p>
        </p:txBody>
      </p:sp>
      <p:sp>
        <p:nvSpPr>
          <p:cNvPr id="20" name="Freccia a destra 19"/>
          <p:cNvSpPr/>
          <p:nvPr/>
        </p:nvSpPr>
        <p:spPr>
          <a:xfrm>
            <a:off x="1682100" y="2355384"/>
            <a:ext cx="1589316" cy="609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a destra 20"/>
          <p:cNvSpPr/>
          <p:nvPr/>
        </p:nvSpPr>
        <p:spPr>
          <a:xfrm>
            <a:off x="1589044" y="4768972"/>
            <a:ext cx="1589316" cy="6096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28" y="1777902"/>
            <a:ext cx="685800" cy="68580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28" y="4116397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72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0" y="5589248"/>
            <a:ext cx="1940695" cy="970348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/>
              <a:t>Overview on energy settlement and management</a:t>
            </a:r>
            <a:endParaRPr lang="it-IT" sz="5400" dirty="0"/>
          </a:p>
        </p:txBody>
      </p:sp>
    </p:spTree>
    <p:extLst>
      <p:ext uri="{BB962C8B-B14F-4D97-AF65-F5344CB8AC3E}">
        <p14:creationId xmlns:p14="http://schemas.microsoft.com/office/powerpoint/2010/main" val="3205194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0" y="5589248"/>
            <a:ext cx="1940695" cy="97034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089149" y="357949"/>
            <a:ext cx="8102851" cy="669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/>
              <a:t>Who is the owner of energy meters on trains in your country?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328" y="1791952"/>
            <a:ext cx="7635344" cy="369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66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975" y="1344495"/>
            <a:ext cx="3527328" cy="3306869"/>
          </a:xfrm>
          <a:prstGeom prst="rect">
            <a:avLst/>
          </a:prstGeom>
        </p:spPr>
      </p:pic>
      <p:sp>
        <p:nvSpPr>
          <p:cNvPr id="6" name="Esagono 5"/>
          <p:cNvSpPr/>
          <p:nvPr/>
        </p:nvSpPr>
        <p:spPr>
          <a:xfrm>
            <a:off x="421138" y="1515571"/>
            <a:ext cx="199177" cy="181069"/>
          </a:xfrm>
          <a:prstGeom prst="hexagon">
            <a:avLst/>
          </a:prstGeom>
          <a:solidFill>
            <a:srgbClr val="3D3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sagono 6"/>
          <p:cNvSpPr/>
          <p:nvPr/>
        </p:nvSpPr>
        <p:spPr>
          <a:xfrm>
            <a:off x="421137" y="2187821"/>
            <a:ext cx="199177" cy="181069"/>
          </a:xfrm>
          <a:prstGeom prst="hexagon">
            <a:avLst/>
          </a:prstGeom>
          <a:solidFill>
            <a:srgbClr val="EA5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sagono 7"/>
          <p:cNvSpPr/>
          <p:nvPr/>
        </p:nvSpPr>
        <p:spPr>
          <a:xfrm>
            <a:off x="421137" y="2901880"/>
            <a:ext cx="199177" cy="181069"/>
          </a:xfrm>
          <a:prstGeom prst="hexagon">
            <a:avLst/>
          </a:prstGeom>
          <a:solidFill>
            <a:srgbClr val="2C7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sagono 8"/>
          <p:cNvSpPr/>
          <p:nvPr/>
        </p:nvSpPr>
        <p:spPr>
          <a:xfrm>
            <a:off x="421137" y="4329998"/>
            <a:ext cx="199177" cy="181069"/>
          </a:xfrm>
          <a:prstGeom prst="hexagon">
            <a:avLst/>
          </a:prstGeom>
          <a:solidFill>
            <a:srgbClr val="911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sellaDiTesto 9"/>
          <p:cNvSpPr txBox="1"/>
          <p:nvPr/>
        </p:nvSpPr>
        <p:spPr>
          <a:xfrm>
            <a:off x="738012" y="1344495"/>
            <a:ext cx="4405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Who are the survey respondents?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38012" y="2047522"/>
            <a:ext cx="5234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Energy meters: are we moving forward?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738012" y="2761581"/>
            <a:ext cx="6384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Overview on energy settlement and management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738012" y="4189699"/>
            <a:ext cx="4970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Progress on Energy Settlement System</a:t>
            </a:r>
          </a:p>
        </p:txBody>
      </p:sp>
      <p:sp>
        <p:nvSpPr>
          <p:cNvPr id="14" name="Esagono 13"/>
          <p:cNvSpPr/>
          <p:nvPr/>
        </p:nvSpPr>
        <p:spPr>
          <a:xfrm>
            <a:off x="403025" y="5044057"/>
            <a:ext cx="199177" cy="181069"/>
          </a:xfrm>
          <a:prstGeom prst="hexagon">
            <a:avLst/>
          </a:prstGeom>
          <a:solidFill>
            <a:srgbClr val="F18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asellaDiTesto 14"/>
          <p:cNvSpPr txBox="1"/>
          <p:nvPr/>
        </p:nvSpPr>
        <p:spPr>
          <a:xfrm>
            <a:off x="738012" y="4903758"/>
            <a:ext cx="4881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What do we expect about the future?</a:t>
            </a:r>
          </a:p>
        </p:txBody>
      </p:sp>
      <p:sp>
        <p:nvSpPr>
          <p:cNvPr id="16" name="Esagono 15"/>
          <p:cNvSpPr/>
          <p:nvPr/>
        </p:nvSpPr>
        <p:spPr>
          <a:xfrm>
            <a:off x="412078" y="3615939"/>
            <a:ext cx="199177" cy="181069"/>
          </a:xfrm>
          <a:prstGeom prst="hexagon">
            <a:avLst/>
          </a:prstGeom>
          <a:solidFill>
            <a:srgbClr val="29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asellaDiTesto 17"/>
          <p:cNvSpPr txBox="1"/>
          <p:nvPr/>
        </p:nvSpPr>
        <p:spPr>
          <a:xfrm>
            <a:off x="738012" y="3475640"/>
            <a:ext cx="3021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Data Collecting System</a:t>
            </a:r>
          </a:p>
        </p:txBody>
      </p:sp>
      <p:sp>
        <p:nvSpPr>
          <p:cNvPr id="19" name="Esagono 18"/>
          <p:cNvSpPr/>
          <p:nvPr/>
        </p:nvSpPr>
        <p:spPr>
          <a:xfrm>
            <a:off x="421137" y="843321"/>
            <a:ext cx="199177" cy="181069"/>
          </a:xfrm>
          <a:prstGeom prst="hexagon">
            <a:avLst/>
          </a:prstGeom>
          <a:solidFill>
            <a:srgbClr val="C81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asellaDiTesto 19"/>
          <p:cNvSpPr txBox="1"/>
          <p:nvPr/>
        </p:nvSpPr>
        <p:spPr>
          <a:xfrm>
            <a:off x="738011" y="697203"/>
            <a:ext cx="4956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European railway energy performance</a:t>
            </a:r>
          </a:p>
        </p:txBody>
      </p:sp>
    </p:spTree>
    <p:extLst>
      <p:ext uri="{BB962C8B-B14F-4D97-AF65-F5344CB8AC3E}">
        <p14:creationId xmlns:p14="http://schemas.microsoft.com/office/powerpoint/2010/main" val="633608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0" y="5589248"/>
            <a:ext cx="1940695" cy="97034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089149" y="357949"/>
            <a:ext cx="8102851" cy="669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/>
              <a:t>Who is responsible for the settlement and billing of traction energy in your country?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0158" y="1815560"/>
            <a:ext cx="6391684" cy="389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96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0" y="5589248"/>
            <a:ext cx="1940695" cy="97034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089149" y="357949"/>
            <a:ext cx="8102851" cy="669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/>
              <a:t>How is the installation of on-board energy meters incentivised in your country?*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9406026" y="6190264"/>
            <a:ext cx="2595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* Multiple choice allowed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687" y="1903343"/>
            <a:ext cx="8386626" cy="347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87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0" y="5589248"/>
            <a:ext cx="1940695" cy="97034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089149" y="357949"/>
            <a:ext cx="8102851" cy="669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sz="4000" dirty="0"/>
              <a:t>What is in your opinion the main driver for the implementation of a rail energy billing system? </a:t>
            </a:r>
            <a:endParaRPr lang="it-IT" sz="40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916" y="1765020"/>
            <a:ext cx="6828168" cy="374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82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0" y="5589248"/>
            <a:ext cx="1940695" cy="97034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089149" y="357949"/>
            <a:ext cx="8102851" cy="669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/>
              <a:t>Who defines the railway energy prices in your country?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6440" y="1697864"/>
            <a:ext cx="7179119" cy="378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46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0" y="5589248"/>
            <a:ext cx="1940695" cy="97034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089149" y="357949"/>
            <a:ext cx="8102851" cy="669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Did your organization set any target to improve energy efficiency or to reduce CO2 emissions?</a:t>
            </a:r>
            <a:endParaRPr lang="en-GB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195" y="1690688"/>
            <a:ext cx="6717609" cy="383014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404" y="4350397"/>
            <a:ext cx="2647950" cy="1724025"/>
          </a:xfrm>
          <a:prstGeom prst="rect">
            <a:avLst/>
          </a:prstGeom>
        </p:spPr>
      </p:pic>
      <p:sp>
        <p:nvSpPr>
          <p:cNvPr id="7" name="Fumetto 3 6"/>
          <p:cNvSpPr/>
          <p:nvPr/>
        </p:nvSpPr>
        <p:spPr>
          <a:xfrm>
            <a:off x="8898354" y="2499232"/>
            <a:ext cx="2455446" cy="1937441"/>
          </a:xfrm>
          <a:prstGeom prst="wedgeEllipseCallout">
            <a:avLst>
              <a:gd name="adj1" fmla="val -57704"/>
              <a:gd name="adj2" fmla="val 6623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/>
              <a:t>WELL DONE!</a:t>
            </a:r>
          </a:p>
        </p:txBody>
      </p:sp>
    </p:spTree>
    <p:extLst>
      <p:ext uri="{BB962C8B-B14F-4D97-AF65-F5344CB8AC3E}">
        <p14:creationId xmlns:p14="http://schemas.microsoft.com/office/powerpoint/2010/main" val="127715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0" y="5589248"/>
            <a:ext cx="1940695" cy="97034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089149" y="357949"/>
            <a:ext cx="8102851" cy="669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KEY MESSAGES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248527" y="1938496"/>
            <a:ext cx="77502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200" dirty="0"/>
              <a:t>The installation of energy meters is incentivised in several ways.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200" dirty="0"/>
              <a:t>80% of the organizations has set targets to reduce CO2 emissions.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200" dirty="0"/>
              <a:t>Energy efficiency is the main driver for the implementation of a rail energy billing system, followed by the EU regulation.</a:t>
            </a:r>
          </a:p>
          <a:p>
            <a:pPr marL="285750" indent="-285750">
              <a:buFontTx/>
              <a:buChar char="-"/>
            </a:pPr>
            <a:endParaRPr lang="en-GB" sz="2400" dirty="0"/>
          </a:p>
        </p:txBody>
      </p:sp>
      <p:sp>
        <p:nvSpPr>
          <p:cNvPr id="7" name="Freccia a destra 6"/>
          <p:cNvSpPr/>
          <p:nvPr/>
        </p:nvSpPr>
        <p:spPr>
          <a:xfrm>
            <a:off x="838200" y="3197594"/>
            <a:ext cx="1589316" cy="609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28" y="2620112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64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/>
              <a:t>Data Collecting System</a:t>
            </a:r>
            <a:endParaRPr lang="it-IT" sz="5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0" y="5589248"/>
            <a:ext cx="1940695" cy="97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76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0" y="5589248"/>
            <a:ext cx="1940695" cy="97034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089149" y="357949"/>
            <a:ext cx="8102851" cy="669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dirty="0"/>
              <a:t>Does your organization own a Data Collection System (DCS) capable of collecting data according to the interoperable protocol of last year?</a:t>
            </a:r>
            <a:endParaRPr lang="it-IT" sz="3200" dirty="0"/>
          </a:p>
        </p:txBody>
      </p:sp>
      <p:sp>
        <p:nvSpPr>
          <p:cNvPr id="3" name="Rettangolo 2"/>
          <p:cNvSpPr/>
          <p:nvPr/>
        </p:nvSpPr>
        <p:spPr>
          <a:xfrm>
            <a:off x="7010397" y="1878762"/>
            <a:ext cx="3040389" cy="952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For those who answered NO: </a:t>
            </a:r>
            <a:r>
              <a:rPr lang="en-US" i="1" dirty="0"/>
              <a:t>“When are you planning to have such a DCS?“</a:t>
            </a:r>
            <a:endParaRPr lang="en-GB" i="1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33588"/>
            <a:ext cx="5302255" cy="3455660"/>
          </a:xfrm>
          <a:prstGeom prst="rect">
            <a:avLst/>
          </a:prstGeom>
        </p:spPr>
      </p:pic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790485"/>
              </p:ext>
            </p:extLst>
          </p:nvPr>
        </p:nvGraphicFramePr>
        <p:xfrm>
          <a:off x="7010397" y="2969668"/>
          <a:ext cx="4968000" cy="2368539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6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539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1" u="none" strike="noStrike" noProof="0" dirty="0">
                          <a:effectLst/>
                        </a:rPr>
                        <a:t>After 2022</a:t>
                      </a:r>
                      <a:endParaRPr lang="en-AU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1" u="none" strike="noStrike" noProof="0" dirty="0">
                          <a:effectLst/>
                        </a:rPr>
                        <a:t>Before 2022</a:t>
                      </a:r>
                      <a:endParaRPr lang="en-AU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1" u="none" strike="noStrike" noProof="0" dirty="0">
                          <a:effectLst/>
                        </a:rPr>
                        <a:t>I don't know</a:t>
                      </a:r>
                      <a:endParaRPr lang="en-AU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noProof="0" dirty="0">
                          <a:effectLst/>
                        </a:rPr>
                        <a:t>Greece (IM)</a:t>
                      </a:r>
                      <a:endParaRPr lang="en-A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noProof="0" dirty="0">
                          <a:effectLst/>
                        </a:rPr>
                        <a:t>Austria (IM)</a:t>
                      </a:r>
                      <a:endParaRPr lang="en-A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noProof="0" dirty="0">
                          <a:effectLst/>
                        </a:rPr>
                        <a:t>Germany (TO)</a:t>
                      </a:r>
                      <a:endParaRPr lang="en-A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endParaRPr lang="en-A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noProof="0" dirty="0">
                          <a:effectLst/>
                        </a:rPr>
                        <a:t>Czech Republic (IM)</a:t>
                      </a:r>
                      <a:endParaRPr lang="en-A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noProof="0" dirty="0">
                          <a:effectLst/>
                        </a:rPr>
                        <a:t>Luxemburg (TO)</a:t>
                      </a:r>
                      <a:endParaRPr lang="en-A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endParaRPr lang="en-A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noProof="0" dirty="0">
                          <a:effectLst/>
                        </a:rPr>
                        <a:t>Finland (IM)</a:t>
                      </a:r>
                      <a:endParaRPr lang="en-A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noProof="0" dirty="0">
                          <a:effectLst/>
                        </a:rPr>
                        <a:t>Slovakia (TO)</a:t>
                      </a:r>
                      <a:endParaRPr lang="en-A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endParaRPr lang="en-A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noProof="0" dirty="0">
                          <a:effectLst/>
                        </a:rPr>
                        <a:t>France (IM)</a:t>
                      </a:r>
                      <a:endParaRPr lang="en-A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noProof="0" dirty="0">
                          <a:effectLst/>
                        </a:rPr>
                        <a:t>Switzerland</a:t>
                      </a:r>
                      <a:endParaRPr lang="en-A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endParaRPr lang="en-A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noProof="0" dirty="0">
                          <a:effectLst/>
                        </a:rPr>
                        <a:t>Poland (IM)</a:t>
                      </a:r>
                      <a:endParaRPr lang="en-A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noProof="0" dirty="0">
                          <a:effectLst/>
                        </a:rPr>
                        <a:t>UK (IM)</a:t>
                      </a:r>
                      <a:endParaRPr lang="en-A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noProof="0" dirty="0">
                          <a:effectLst/>
                        </a:rPr>
                        <a:t> </a:t>
                      </a:r>
                      <a:endParaRPr lang="en-A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noProof="0" dirty="0">
                          <a:effectLst/>
                        </a:rPr>
                        <a:t> </a:t>
                      </a:r>
                      <a:endParaRPr lang="en-A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noProof="0" dirty="0">
                          <a:effectLst/>
                        </a:rPr>
                        <a:t>Romania (IM)</a:t>
                      </a:r>
                      <a:endParaRPr lang="en-A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02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0" y="5589248"/>
            <a:ext cx="1940695" cy="97034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089149" y="357949"/>
            <a:ext cx="8102851" cy="669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/>
              <a:t>Who owns or will own the Data Collection System (DCS) in your country?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693" y="1960170"/>
            <a:ext cx="7170613" cy="362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55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0" y="5589248"/>
            <a:ext cx="1940695" cy="97034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089149" y="357949"/>
            <a:ext cx="8102851" cy="669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sz="4000" dirty="0"/>
              <a:t>If there are installed meters in your country, do you have any challenge with the following issues?</a:t>
            </a:r>
            <a:endParaRPr lang="it-IT" sz="4000" dirty="0"/>
          </a:p>
        </p:txBody>
      </p:sp>
      <p:grpSp>
        <p:nvGrpSpPr>
          <p:cNvPr id="8" name="Gruppo 7"/>
          <p:cNvGrpSpPr/>
          <p:nvPr/>
        </p:nvGrpSpPr>
        <p:grpSpPr>
          <a:xfrm>
            <a:off x="2384641" y="2826322"/>
            <a:ext cx="394706" cy="486873"/>
            <a:chOff x="1369645" y="2526381"/>
            <a:chExt cx="394706" cy="486873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710" r="69352" b="4449"/>
            <a:stretch/>
          </p:blipFill>
          <p:spPr>
            <a:xfrm flipH="1">
              <a:off x="1377258" y="2526381"/>
              <a:ext cx="387093" cy="486873"/>
            </a:xfrm>
            <a:prstGeom prst="rect">
              <a:avLst/>
            </a:prstGeom>
          </p:spPr>
        </p:pic>
        <p:sp>
          <p:nvSpPr>
            <p:cNvPr id="10" name="CasellaDiTesto 9"/>
            <p:cNvSpPr txBox="1"/>
            <p:nvPr/>
          </p:nvSpPr>
          <p:spPr>
            <a:xfrm>
              <a:off x="1369645" y="2717262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800" b="1" dirty="0">
                  <a:solidFill>
                    <a:srgbClr val="002060"/>
                  </a:solidFill>
                </a:rPr>
                <a:t>2018</a:t>
              </a:r>
              <a:endParaRPr lang="it-IT" sz="105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2392254" y="4236444"/>
            <a:ext cx="389850" cy="470847"/>
            <a:chOff x="1642115" y="1956144"/>
            <a:chExt cx="389850" cy="470847"/>
          </a:xfrm>
        </p:grpSpPr>
        <p:pic>
          <p:nvPicPr>
            <p:cNvPr id="12" name="Immagin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49" t="28124" r="35586" b="7802"/>
            <a:stretch/>
          </p:blipFill>
          <p:spPr>
            <a:xfrm>
              <a:off x="1642115" y="1956144"/>
              <a:ext cx="368471" cy="470847"/>
            </a:xfrm>
            <a:prstGeom prst="rect">
              <a:avLst/>
            </a:prstGeom>
          </p:spPr>
        </p:pic>
        <p:sp>
          <p:nvSpPr>
            <p:cNvPr id="13" name="CasellaDiTesto 12"/>
            <p:cNvSpPr txBox="1"/>
            <p:nvPr/>
          </p:nvSpPr>
          <p:spPr>
            <a:xfrm>
              <a:off x="1642115" y="2155797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800" b="1" dirty="0">
                  <a:solidFill>
                    <a:srgbClr val="002060"/>
                  </a:solidFill>
                </a:rPr>
                <a:t>2018</a:t>
              </a:r>
              <a:endParaRPr lang="it-IT" sz="105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2381564" y="4979963"/>
            <a:ext cx="389850" cy="465487"/>
            <a:chOff x="1393466" y="4596907"/>
            <a:chExt cx="389850" cy="465487"/>
          </a:xfrm>
        </p:grpSpPr>
        <p:pic>
          <p:nvPicPr>
            <p:cNvPr id="15" name="Immagine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03" t="29199" r="1547" b="7226"/>
            <a:stretch/>
          </p:blipFill>
          <p:spPr>
            <a:xfrm>
              <a:off x="1402991" y="4596907"/>
              <a:ext cx="358992" cy="465487"/>
            </a:xfrm>
            <a:prstGeom prst="rect">
              <a:avLst/>
            </a:prstGeom>
          </p:spPr>
        </p:pic>
        <p:sp>
          <p:nvSpPr>
            <p:cNvPr id="16" name="CasellaDiTesto 15"/>
            <p:cNvSpPr txBox="1"/>
            <p:nvPr/>
          </p:nvSpPr>
          <p:spPr>
            <a:xfrm>
              <a:off x="1393466" y="4794784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800" b="1" dirty="0">
                  <a:solidFill>
                    <a:srgbClr val="002060"/>
                  </a:solidFill>
                </a:rPr>
                <a:t>2018</a:t>
              </a:r>
              <a:endParaRPr lang="it-IT" sz="105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9366978" y="2847708"/>
            <a:ext cx="389850" cy="465487"/>
            <a:chOff x="1393466" y="4596907"/>
            <a:chExt cx="389850" cy="465487"/>
          </a:xfrm>
        </p:grpSpPr>
        <p:pic>
          <p:nvPicPr>
            <p:cNvPr id="18" name="Immagin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03" t="29199" r="1547" b="7226"/>
            <a:stretch/>
          </p:blipFill>
          <p:spPr>
            <a:xfrm>
              <a:off x="1402991" y="4596907"/>
              <a:ext cx="358992" cy="465487"/>
            </a:xfrm>
            <a:prstGeom prst="rect">
              <a:avLst/>
            </a:prstGeom>
          </p:spPr>
        </p:pic>
        <p:sp>
          <p:nvSpPr>
            <p:cNvPr id="19" name="CasellaDiTesto 18"/>
            <p:cNvSpPr txBox="1"/>
            <p:nvPr/>
          </p:nvSpPr>
          <p:spPr>
            <a:xfrm>
              <a:off x="1393466" y="4794784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800" b="1" dirty="0">
                  <a:solidFill>
                    <a:srgbClr val="002060"/>
                  </a:solidFill>
                </a:rPr>
                <a:t>2018</a:t>
              </a:r>
              <a:endParaRPr lang="it-IT" sz="105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9359365" y="4234791"/>
            <a:ext cx="389850" cy="470847"/>
            <a:chOff x="1642115" y="1956144"/>
            <a:chExt cx="389850" cy="470847"/>
          </a:xfrm>
        </p:grpSpPr>
        <p:pic>
          <p:nvPicPr>
            <p:cNvPr id="21" name="Immagine 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49" t="28124" r="35586" b="7802"/>
            <a:stretch/>
          </p:blipFill>
          <p:spPr>
            <a:xfrm>
              <a:off x="1642115" y="1956144"/>
              <a:ext cx="368471" cy="470847"/>
            </a:xfrm>
            <a:prstGeom prst="rect">
              <a:avLst/>
            </a:prstGeom>
          </p:spPr>
        </p:pic>
        <p:sp>
          <p:nvSpPr>
            <p:cNvPr id="22" name="CasellaDiTesto 21"/>
            <p:cNvSpPr txBox="1"/>
            <p:nvPr/>
          </p:nvSpPr>
          <p:spPr>
            <a:xfrm>
              <a:off x="1642115" y="2155797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800" b="1" dirty="0">
                  <a:solidFill>
                    <a:srgbClr val="002060"/>
                  </a:solidFill>
                </a:rPr>
                <a:t>2018</a:t>
              </a:r>
              <a:endParaRPr lang="it-IT" sz="105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9359365" y="4979963"/>
            <a:ext cx="394706" cy="486873"/>
            <a:chOff x="1369645" y="2526381"/>
            <a:chExt cx="394706" cy="486873"/>
          </a:xfrm>
        </p:grpSpPr>
        <p:pic>
          <p:nvPicPr>
            <p:cNvPr id="24" name="Immagine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710" r="69352" b="4449"/>
            <a:stretch/>
          </p:blipFill>
          <p:spPr>
            <a:xfrm flipH="1">
              <a:off x="1377258" y="2526381"/>
              <a:ext cx="387093" cy="486873"/>
            </a:xfrm>
            <a:prstGeom prst="rect">
              <a:avLst/>
            </a:prstGeom>
          </p:spPr>
        </p:pic>
        <p:sp>
          <p:nvSpPr>
            <p:cNvPr id="25" name="CasellaDiTesto 24"/>
            <p:cNvSpPr txBox="1"/>
            <p:nvPr/>
          </p:nvSpPr>
          <p:spPr>
            <a:xfrm>
              <a:off x="1369645" y="2717262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800" b="1" dirty="0">
                  <a:solidFill>
                    <a:srgbClr val="002060"/>
                  </a:solidFill>
                </a:rPr>
                <a:t>2018</a:t>
              </a:r>
              <a:endParaRPr lang="it-IT" sz="1050" b="1" dirty="0">
                <a:solidFill>
                  <a:srgbClr val="002060"/>
                </a:solidFill>
              </a:endParaRPr>
            </a:p>
          </p:txBody>
        </p:sp>
      </p:grpSp>
      <p:graphicFrame>
        <p:nvGraphicFramePr>
          <p:cNvPr id="26" name="Tabel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077192"/>
              </p:ext>
            </p:extLst>
          </p:nvPr>
        </p:nvGraphicFramePr>
        <p:xfrm>
          <a:off x="2860593" y="2016014"/>
          <a:ext cx="6388569" cy="3573234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2129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9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846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Infrastracture Manager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RANKING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Train Operator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6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Validating that the data coming from energy meters is correct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u="none" strike="noStrike" dirty="0">
                          <a:effectLst/>
                        </a:rPr>
                        <a:t>1°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Exchanging data inside the country for billing purposes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6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Exchanging data internationally for billing purposes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u="none" strike="noStrike" dirty="0">
                          <a:effectLst/>
                        </a:rPr>
                        <a:t>2°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Exchanging data internationally for billing purposes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693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noProof="0" dirty="0">
                          <a:effectLst/>
                        </a:rPr>
                        <a:t>Allocating</a:t>
                      </a:r>
                      <a:r>
                        <a:rPr lang="it-IT" sz="1400" u="none" strike="noStrike" dirty="0">
                          <a:effectLst/>
                        </a:rPr>
                        <a:t> this data correctly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u="none" strike="noStrike" dirty="0">
                          <a:effectLst/>
                        </a:rPr>
                        <a:t>3°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noProof="0" dirty="0">
                          <a:effectLst/>
                        </a:rPr>
                        <a:t>Allocating this data correctly </a:t>
                      </a:r>
                      <a:endParaRPr lang="en-AU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6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Exchanging data inside the country for billing purposes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u="none" strike="noStrike" dirty="0">
                          <a:effectLst/>
                        </a:rPr>
                        <a:t>4°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Validating that the data coming from energy meters is correct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34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0" y="5589248"/>
            <a:ext cx="1940695" cy="970348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dirty="0"/>
              <a:t>European railway energy performance</a:t>
            </a:r>
          </a:p>
        </p:txBody>
      </p:sp>
    </p:spTree>
    <p:extLst>
      <p:ext uri="{BB962C8B-B14F-4D97-AF65-F5344CB8AC3E}">
        <p14:creationId xmlns:p14="http://schemas.microsoft.com/office/powerpoint/2010/main" val="3095285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0" y="5589248"/>
            <a:ext cx="1940695" cy="97034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089149" y="357949"/>
            <a:ext cx="8102851" cy="669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6" name="Tito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KEY MESSAGES</a:t>
            </a:r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3609474" y="1487656"/>
            <a:ext cx="7613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000" dirty="0"/>
              <a:t>40% of the respondents already own or will own a DCS.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000" dirty="0"/>
              <a:t>5 Infrastructure Managers are planning to have such a DCS before 2022: Austria, Czech Republic, Finland, France, Poland.</a:t>
            </a:r>
          </a:p>
        </p:txBody>
      </p:sp>
      <p:sp>
        <p:nvSpPr>
          <p:cNvPr id="7" name="Freccia a destra 6"/>
          <p:cNvSpPr/>
          <p:nvPr/>
        </p:nvSpPr>
        <p:spPr>
          <a:xfrm>
            <a:off x="1682100" y="2355384"/>
            <a:ext cx="1589316" cy="609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1589044" y="4768972"/>
            <a:ext cx="1589316" cy="6096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28" y="1777902"/>
            <a:ext cx="685800" cy="6858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28" y="4116397"/>
            <a:ext cx="685800" cy="6858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609474" y="4051562"/>
            <a:ext cx="7836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000" dirty="0"/>
              <a:t>As in 2017 and in 2018, the biggest challenge according to IMs is to validate </a:t>
            </a:r>
            <a:r>
              <a:rPr lang="en-US" sz="2000" dirty="0"/>
              <a:t>data coming from energy meters are correct (What is the development of this issue?)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IMs and RUs have opposite priorities to solve….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609474" y="5771693"/>
            <a:ext cx="8521756" cy="50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prstClr val="black"/>
                </a:solidFill>
              </a:rPr>
              <a:t>ERESS (or ERESS in combination with the Train Operator) is “well positioned”.</a:t>
            </a:r>
          </a:p>
        </p:txBody>
      </p:sp>
    </p:spTree>
    <p:extLst>
      <p:ext uri="{BB962C8B-B14F-4D97-AF65-F5344CB8AC3E}">
        <p14:creationId xmlns:p14="http://schemas.microsoft.com/office/powerpoint/2010/main" val="293463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0.00078 -0.4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0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0" y="5589248"/>
            <a:ext cx="1940695" cy="970348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/>
              <a:t>Progress on Energy Settlement System</a:t>
            </a:r>
          </a:p>
        </p:txBody>
      </p:sp>
    </p:spTree>
    <p:extLst>
      <p:ext uri="{BB962C8B-B14F-4D97-AF65-F5344CB8AC3E}">
        <p14:creationId xmlns:p14="http://schemas.microsoft.com/office/powerpoint/2010/main" val="3320514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458" y="1465247"/>
            <a:ext cx="7951083" cy="460917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0" y="5589248"/>
            <a:ext cx="1940695" cy="97034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089149" y="357949"/>
            <a:ext cx="8102851" cy="669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sz="3600" dirty="0"/>
              <a:t>Do you have an Energy Settlement System to correctly handle metering data from trains for billing purposes?</a:t>
            </a:r>
            <a:endParaRPr lang="it-IT" sz="3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573746" y="1807113"/>
            <a:ext cx="5346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those who answered NO: </a:t>
            </a:r>
            <a:r>
              <a:rPr lang="en-US" i="1" dirty="0"/>
              <a:t>“When are you planning to have an Energy Settlement System in place?”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2796381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0" y="5589248"/>
            <a:ext cx="1940695" cy="97034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089149" y="357949"/>
            <a:ext cx="8102851" cy="669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dirty="0"/>
              <a:t>Which is the percentage of validated data, coming from energy meters, that is used for invoicing Train Operators in your country?</a:t>
            </a:r>
            <a:endParaRPr lang="it-IT" sz="32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865077" y="4516904"/>
            <a:ext cx="48246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“YES”: </a:t>
            </a:r>
            <a:r>
              <a:rPr lang="en-GB" dirty="0"/>
              <a:t>France, Germany</a:t>
            </a:r>
          </a:p>
          <a:p>
            <a:endParaRPr lang="en-GB" sz="1400" dirty="0"/>
          </a:p>
          <a:p>
            <a:r>
              <a:rPr lang="en-GB" b="1" dirty="0"/>
              <a:t>“NO”: </a:t>
            </a:r>
            <a:r>
              <a:rPr lang="en-GB" dirty="0"/>
              <a:t>Austria, Belgium, Czech Republic, Finland, Greece, Italy, Netherlands, Norway, Poland, Romania, Slovakia, Spain, Switzerland, UK</a:t>
            </a:r>
          </a:p>
          <a:p>
            <a:endParaRPr lang="en-GB" sz="14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451" y="2330324"/>
            <a:ext cx="5463585" cy="3156076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69297" y="2819428"/>
            <a:ext cx="2420475" cy="1577681"/>
          </a:xfrm>
          <a:prstGeom prst="rect">
            <a:avLst/>
          </a:prstGeom>
        </p:spPr>
      </p:pic>
      <p:sp>
        <p:nvSpPr>
          <p:cNvPr id="13" name="Fumetto 3 12"/>
          <p:cNvSpPr/>
          <p:nvPr/>
        </p:nvSpPr>
        <p:spPr>
          <a:xfrm>
            <a:off x="5898555" y="1321942"/>
            <a:ext cx="4345663" cy="1557196"/>
          </a:xfrm>
          <a:prstGeom prst="wedgeEllipseCallout">
            <a:avLst>
              <a:gd name="adj1" fmla="val 47146"/>
              <a:gd name="adj2" fmla="val 9184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i="1" dirty="0"/>
              <a:t>In your country are international trains obliged to have on-board energy meters?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90232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0" y="5589248"/>
            <a:ext cx="1940695" cy="97034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089149" y="357949"/>
            <a:ext cx="8102851" cy="669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KEY MESSAGES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723174" y="1697864"/>
            <a:ext cx="7541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75% of respondents will have an Energy Settlement System before 2022:</a:t>
            </a:r>
          </a:p>
          <a:p>
            <a:pPr marL="742950" lvl="1" indent="-285750">
              <a:buFontTx/>
              <a:buChar char="-"/>
            </a:pPr>
            <a:r>
              <a:rPr lang="en-AU" sz="2000" dirty="0"/>
              <a:t>50% already have it</a:t>
            </a:r>
          </a:p>
          <a:p>
            <a:pPr marL="742950" lvl="1" indent="-285750">
              <a:buFontTx/>
              <a:buChar char="-"/>
            </a:pPr>
            <a:r>
              <a:rPr lang="en-AU" sz="2000" dirty="0"/>
              <a:t>25% are planning to</a:t>
            </a:r>
            <a:endParaRPr lang="en-GB" sz="2000" dirty="0"/>
          </a:p>
        </p:txBody>
      </p:sp>
      <p:sp>
        <p:nvSpPr>
          <p:cNvPr id="10" name="Freccia a destra 9"/>
          <p:cNvSpPr/>
          <p:nvPr/>
        </p:nvSpPr>
        <p:spPr>
          <a:xfrm>
            <a:off x="1615299" y="2448549"/>
            <a:ext cx="1589316" cy="609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858" y="1762749"/>
            <a:ext cx="685800" cy="68580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3543399" y="3847543"/>
            <a:ext cx="74245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/>
              <a:t>The percentage of validated data, coming from energy meters, that is used for invoicing Train Operators is not high in most cases. 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/>
              <a:t>What should be increased? The percentage of validated data used for invoicing Train Operators or the amount of data coming from energy meters?</a:t>
            </a:r>
          </a:p>
        </p:txBody>
      </p:sp>
      <p:sp>
        <p:nvSpPr>
          <p:cNvPr id="13" name="Freccia a destra 12"/>
          <p:cNvSpPr/>
          <p:nvPr/>
        </p:nvSpPr>
        <p:spPr>
          <a:xfrm>
            <a:off x="1615299" y="4500118"/>
            <a:ext cx="1589316" cy="6096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083" y="3847543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744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/>
              <a:t>What do you expect about the future?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0" y="5589248"/>
            <a:ext cx="1940695" cy="97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523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0" y="5589248"/>
            <a:ext cx="1940695" cy="97034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089149" y="357949"/>
            <a:ext cx="8102851" cy="669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sz="3600" dirty="0"/>
              <a:t>How do you think railway energy prices will be in your country in 2025? Railway energy prices will be: </a:t>
            </a:r>
            <a:endParaRPr lang="it-IT" sz="36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780540" y="2146959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 2019: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290" y="2391444"/>
            <a:ext cx="6427505" cy="3063425"/>
          </a:xfrm>
          <a:prstGeom prst="rect">
            <a:avLst/>
          </a:prstGeom>
        </p:spPr>
      </p:pic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878438"/>
              </p:ext>
            </p:extLst>
          </p:nvPr>
        </p:nvGraphicFramePr>
        <p:xfrm>
          <a:off x="6880128" y="2518151"/>
          <a:ext cx="4975540" cy="2936718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942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1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1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87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4434">
                <a:tc>
                  <a:txBody>
                    <a:bodyPr/>
                    <a:lstStyle/>
                    <a:p>
                      <a:pPr algn="r" fontAlgn="b"/>
                      <a:endParaRPr lang="en-AU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noProof="0" dirty="0">
                          <a:effectLst/>
                        </a:rPr>
                        <a:t>Train Operator</a:t>
                      </a:r>
                      <a:endParaRPr lang="en-AU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noProof="0" dirty="0">
                          <a:effectLst/>
                        </a:rPr>
                        <a:t>Infrastructure Manager</a:t>
                      </a:r>
                      <a:endParaRPr lang="en-AU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noProof="0" dirty="0">
                          <a:effectLst/>
                        </a:rPr>
                        <a:t>Event Recorder / Energy Meter</a:t>
                      </a:r>
                      <a:endParaRPr lang="en-AU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 noProof="0" dirty="0">
                          <a:effectLst/>
                        </a:rPr>
                        <a:t>TOT</a:t>
                      </a:r>
                      <a:endParaRPr lang="en-AU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62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 noProof="0" dirty="0">
                          <a:effectLst/>
                        </a:rPr>
                        <a:t>Cheaper</a:t>
                      </a:r>
                      <a:endParaRPr lang="en-AU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noProof="0" dirty="0">
                          <a:effectLst/>
                        </a:rPr>
                        <a:t>0%</a:t>
                      </a:r>
                      <a:endParaRPr lang="en-AU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noProof="0" dirty="0">
                          <a:effectLst/>
                        </a:rPr>
                        <a:t>4%</a:t>
                      </a:r>
                      <a:endParaRPr lang="en-AU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noProof="0" dirty="0">
                          <a:effectLst/>
                        </a:rPr>
                        <a:t>0%</a:t>
                      </a:r>
                      <a:endParaRPr lang="en-AU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1" u="none" strike="noStrike" noProof="0" dirty="0">
                          <a:effectLst/>
                        </a:rPr>
                        <a:t>4%</a:t>
                      </a:r>
                      <a:endParaRPr lang="en-AU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At the same level as today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20%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8%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0%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29%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62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1" u="none" strike="noStrike" noProof="0" dirty="0">
                          <a:effectLst/>
                        </a:rPr>
                        <a:t>More expensive</a:t>
                      </a:r>
                      <a:endParaRPr lang="en-AU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36%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28%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4%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67%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8958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0" y="5589248"/>
            <a:ext cx="1940695" cy="97034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089149" y="357949"/>
            <a:ext cx="8102851" cy="669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sz="3600" dirty="0"/>
              <a:t>How do you think railway energy in your country will look in 2025? There will be:</a:t>
            </a:r>
            <a:endParaRPr lang="it-IT" sz="3600" dirty="0"/>
          </a:p>
        </p:txBody>
      </p:sp>
      <p:grpSp>
        <p:nvGrpSpPr>
          <p:cNvPr id="10" name="Gruppo 9"/>
          <p:cNvGrpSpPr/>
          <p:nvPr/>
        </p:nvGrpSpPr>
        <p:grpSpPr>
          <a:xfrm>
            <a:off x="1301734" y="2282604"/>
            <a:ext cx="389850" cy="465487"/>
            <a:chOff x="1661004" y="2723947"/>
            <a:chExt cx="389850" cy="465487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03" t="29199" r="1547" b="7226"/>
            <a:stretch/>
          </p:blipFill>
          <p:spPr>
            <a:xfrm>
              <a:off x="1682667" y="2723947"/>
              <a:ext cx="358992" cy="465487"/>
            </a:xfrm>
            <a:prstGeom prst="rect">
              <a:avLst/>
            </a:prstGeom>
          </p:spPr>
        </p:pic>
        <p:sp>
          <p:nvSpPr>
            <p:cNvPr id="12" name="CasellaDiTesto 11"/>
            <p:cNvSpPr txBox="1"/>
            <p:nvPr/>
          </p:nvSpPr>
          <p:spPr>
            <a:xfrm>
              <a:off x="1661004" y="2921824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800" b="1" dirty="0">
                  <a:solidFill>
                    <a:srgbClr val="002060"/>
                  </a:solidFill>
                </a:rPr>
                <a:t>2018</a:t>
              </a:r>
              <a:endParaRPr lang="it-IT" sz="105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1304799" y="3602146"/>
            <a:ext cx="394706" cy="468000"/>
            <a:chOff x="1369645" y="2526381"/>
            <a:chExt cx="394706" cy="486873"/>
          </a:xfrm>
        </p:grpSpPr>
        <p:pic>
          <p:nvPicPr>
            <p:cNvPr id="14" name="Immagin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710" r="69352" b="4449"/>
            <a:stretch/>
          </p:blipFill>
          <p:spPr>
            <a:xfrm flipH="1">
              <a:off x="1377258" y="2526381"/>
              <a:ext cx="387093" cy="486873"/>
            </a:xfrm>
            <a:prstGeom prst="rect">
              <a:avLst/>
            </a:prstGeom>
          </p:spPr>
        </p:pic>
        <p:sp>
          <p:nvSpPr>
            <p:cNvPr id="15" name="CasellaDiTesto 14"/>
            <p:cNvSpPr txBox="1"/>
            <p:nvPr/>
          </p:nvSpPr>
          <p:spPr>
            <a:xfrm>
              <a:off x="1369645" y="2717262"/>
              <a:ext cx="389850" cy="224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800" b="1" dirty="0">
                  <a:solidFill>
                    <a:srgbClr val="002060"/>
                  </a:solidFill>
                </a:rPr>
                <a:t>2018</a:t>
              </a:r>
              <a:endParaRPr lang="it-IT" sz="105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1290732" y="3060071"/>
            <a:ext cx="459245" cy="489135"/>
            <a:chOff x="1642115" y="1956144"/>
            <a:chExt cx="410982" cy="470847"/>
          </a:xfrm>
        </p:grpSpPr>
        <p:pic>
          <p:nvPicPr>
            <p:cNvPr id="17" name="Immagine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49" t="28124" r="35586" b="7802"/>
            <a:stretch/>
          </p:blipFill>
          <p:spPr>
            <a:xfrm>
              <a:off x="1642115" y="1956144"/>
              <a:ext cx="368471" cy="470847"/>
            </a:xfrm>
            <a:prstGeom prst="rect">
              <a:avLst/>
            </a:prstGeom>
          </p:spPr>
        </p:pic>
        <p:sp>
          <p:nvSpPr>
            <p:cNvPr id="18" name="CasellaDiTesto 17"/>
            <p:cNvSpPr txBox="1"/>
            <p:nvPr/>
          </p:nvSpPr>
          <p:spPr>
            <a:xfrm>
              <a:off x="1663247" y="2165050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800" b="1" dirty="0">
                  <a:solidFill>
                    <a:srgbClr val="002060"/>
                  </a:solidFill>
                </a:rPr>
                <a:t>2018</a:t>
              </a:r>
              <a:endParaRPr lang="it-IT" sz="105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10485002" y="3134146"/>
            <a:ext cx="389850" cy="468000"/>
            <a:chOff x="1369645" y="2526381"/>
            <a:chExt cx="396068" cy="486873"/>
          </a:xfrm>
        </p:grpSpPr>
        <p:pic>
          <p:nvPicPr>
            <p:cNvPr id="20" name="Immagin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710" r="69352" b="4449"/>
            <a:stretch/>
          </p:blipFill>
          <p:spPr>
            <a:xfrm flipH="1">
              <a:off x="1377258" y="2526381"/>
              <a:ext cx="387093" cy="486873"/>
            </a:xfrm>
            <a:prstGeom prst="rect">
              <a:avLst/>
            </a:prstGeom>
          </p:spPr>
        </p:pic>
        <p:sp>
          <p:nvSpPr>
            <p:cNvPr id="21" name="CasellaDiTesto 20"/>
            <p:cNvSpPr txBox="1"/>
            <p:nvPr/>
          </p:nvSpPr>
          <p:spPr>
            <a:xfrm>
              <a:off x="1369645" y="2717262"/>
              <a:ext cx="396068" cy="224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800" b="1" dirty="0">
                  <a:solidFill>
                    <a:srgbClr val="002060"/>
                  </a:solidFill>
                </a:rPr>
                <a:t>2018</a:t>
              </a:r>
              <a:endParaRPr lang="it-IT" sz="105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2" name="Gruppo 21"/>
          <p:cNvGrpSpPr/>
          <p:nvPr/>
        </p:nvGrpSpPr>
        <p:grpSpPr>
          <a:xfrm>
            <a:off x="10464297" y="2287645"/>
            <a:ext cx="389850" cy="470847"/>
            <a:chOff x="1642115" y="1956144"/>
            <a:chExt cx="389850" cy="470847"/>
          </a:xfrm>
        </p:grpSpPr>
        <p:pic>
          <p:nvPicPr>
            <p:cNvPr id="23" name="Immagine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49" t="28124" r="35586" b="7802"/>
            <a:stretch/>
          </p:blipFill>
          <p:spPr>
            <a:xfrm>
              <a:off x="1642115" y="1956144"/>
              <a:ext cx="368471" cy="470847"/>
            </a:xfrm>
            <a:prstGeom prst="rect">
              <a:avLst/>
            </a:prstGeom>
          </p:spPr>
        </p:pic>
        <p:sp>
          <p:nvSpPr>
            <p:cNvPr id="24" name="CasellaDiTesto 23"/>
            <p:cNvSpPr txBox="1"/>
            <p:nvPr/>
          </p:nvSpPr>
          <p:spPr>
            <a:xfrm>
              <a:off x="1642115" y="2155797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800" b="1" dirty="0">
                  <a:solidFill>
                    <a:srgbClr val="002060"/>
                  </a:solidFill>
                </a:rPr>
                <a:t>2018</a:t>
              </a:r>
              <a:endParaRPr lang="it-IT" sz="105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5" name="Gruppo 24"/>
          <p:cNvGrpSpPr/>
          <p:nvPr/>
        </p:nvGrpSpPr>
        <p:grpSpPr>
          <a:xfrm>
            <a:off x="10483661" y="3604659"/>
            <a:ext cx="389850" cy="465487"/>
            <a:chOff x="1661004" y="2723947"/>
            <a:chExt cx="389850" cy="465487"/>
          </a:xfrm>
        </p:grpSpPr>
        <p:pic>
          <p:nvPicPr>
            <p:cNvPr id="26" name="Immagine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03" t="29199" r="1547" b="7226"/>
            <a:stretch/>
          </p:blipFill>
          <p:spPr>
            <a:xfrm>
              <a:off x="1682667" y="2723947"/>
              <a:ext cx="358992" cy="465487"/>
            </a:xfrm>
            <a:prstGeom prst="rect">
              <a:avLst/>
            </a:prstGeom>
          </p:spPr>
        </p:pic>
        <p:sp>
          <p:nvSpPr>
            <p:cNvPr id="27" name="CasellaDiTesto 26"/>
            <p:cNvSpPr txBox="1"/>
            <p:nvPr/>
          </p:nvSpPr>
          <p:spPr>
            <a:xfrm>
              <a:off x="1661004" y="2921824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800" b="1" dirty="0">
                  <a:solidFill>
                    <a:srgbClr val="002060"/>
                  </a:solidFill>
                </a:rPr>
                <a:t>2018</a:t>
              </a:r>
              <a:endParaRPr lang="it-IT" sz="1050" b="1" dirty="0">
                <a:solidFill>
                  <a:srgbClr val="002060"/>
                </a:solidFill>
              </a:endParaRPr>
            </a:p>
          </p:txBody>
        </p:sp>
      </p:grpSp>
      <p:graphicFrame>
        <p:nvGraphicFramePr>
          <p:cNvPr id="28" name="Tabel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34041"/>
              </p:ext>
            </p:extLst>
          </p:nvPr>
        </p:nvGraphicFramePr>
        <p:xfrm>
          <a:off x="1727703" y="1655163"/>
          <a:ext cx="8736594" cy="4124806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494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2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373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Infrastructure Manager</a:t>
                      </a:r>
                    </a:p>
                  </a:txBody>
                  <a:tcPr marL="7164" marR="7164" marT="71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RANKING</a:t>
                      </a:r>
                    </a:p>
                  </a:txBody>
                  <a:tcPr marL="7164" marR="7164" marT="71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Train Operator</a:t>
                      </a:r>
                    </a:p>
                  </a:txBody>
                  <a:tcPr marL="7164" marR="7164" marT="716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accent1"/>
                          </a:solidFill>
                          <a:effectLst/>
                        </a:rPr>
                        <a:t>An Energy Settlement System in place handling metering data from trains</a:t>
                      </a:r>
                      <a:endParaRPr lang="en-US" sz="140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64" marR="7164" marT="71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u="none" strike="noStrike" kern="1200" dirty="0">
                          <a:effectLst/>
                        </a:rPr>
                        <a:t>1°</a:t>
                      </a:r>
                      <a:endParaRPr lang="it-IT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64" marR="7164" marT="71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rgbClr val="C8133B"/>
                          </a:solidFill>
                          <a:effectLst/>
                        </a:rPr>
                        <a:t>National rules will still regulate the railway market</a:t>
                      </a:r>
                      <a:endParaRPr lang="en-US" sz="1400" u="none" strike="noStrike" kern="1200" dirty="0">
                        <a:solidFill>
                          <a:srgbClr val="C8133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64" marR="7164" marT="716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effectLst/>
                        </a:rPr>
                        <a:t>Traction energy bills based on real energy consumption 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64" marR="7164" marT="71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u="none" strike="noStrike" kern="1200" dirty="0">
                          <a:effectLst/>
                        </a:rPr>
                        <a:t>2°</a:t>
                      </a:r>
                      <a:endParaRPr lang="it-IT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64" marR="7164" marT="71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effectLst/>
                        </a:rPr>
                        <a:t>More Train Operators running in the country 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64" marR="7164" marT="716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effectLst/>
                        </a:rPr>
                        <a:t>Non-discriminatory railway energy distribution tariffs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64" marR="7164" marT="71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u="none" strike="noStrike" kern="1200" dirty="0">
                          <a:effectLst/>
                        </a:rPr>
                        <a:t>3°</a:t>
                      </a:r>
                      <a:endParaRPr lang="it-IT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64" marR="7164" marT="71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effectLst/>
                        </a:rPr>
                        <a:t>A Data Collection System(s) in place 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64" marR="7164" marT="716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effectLst/>
                        </a:rPr>
                        <a:t>A Data Collection System(s) in place 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64" marR="7164" marT="71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u="none" strike="noStrike" kern="1200" dirty="0">
                          <a:effectLst/>
                        </a:rPr>
                        <a:t>4°</a:t>
                      </a:r>
                      <a:endParaRPr lang="it-IT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64" marR="7164" marT="71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accent1"/>
                          </a:solidFill>
                          <a:effectLst/>
                        </a:rPr>
                        <a:t>An Energy Settlement System in place handling metering data from trains</a:t>
                      </a:r>
                      <a:endParaRPr lang="en-US" sz="1400" u="none" strike="noStrike" kern="1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64" marR="7164" marT="716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effectLst/>
                        </a:rPr>
                        <a:t>Transparency of railway energy prices (open market for energy also in railway market)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64" marR="7164" marT="71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u="none" strike="noStrike" kern="1200" dirty="0">
                          <a:effectLst/>
                        </a:rPr>
                        <a:t>5°</a:t>
                      </a:r>
                      <a:endParaRPr lang="it-IT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64" marR="7164" marT="71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effectLst/>
                        </a:rPr>
                        <a:t>Non-discriminatory railway energy distribution tariffs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64" marR="7164" marT="716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effectLst/>
                        </a:rPr>
                        <a:t>More Train Operators running in the country 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64" marR="7164" marT="71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u="none" strike="noStrike" kern="1200" dirty="0">
                          <a:effectLst/>
                        </a:rPr>
                        <a:t>6°</a:t>
                      </a:r>
                      <a:endParaRPr lang="it-IT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64" marR="7164" marT="71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effectLst/>
                        </a:rPr>
                        <a:t>Traction energy bills based on real energy consumption 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64" marR="7164" marT="716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effectLst/>
                        </a:rPr>
                        <a:t>Free choice of energy suppliers for Train Operators or direct access to the energy market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64" marR="7164" marT="71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u="none" strike="noStrike" kern="1200" dirty="0">
                          <a:effectLst/>
                        </a:rPr>
                        <a:t>7°</a:t>
                      </a:r>
                      <a:endParaRPr lang="it-IT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64" marR="7164" marT="71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effectLst/>
                        </a:rPr>
                        <a:t>Free choice of energy suppliers for Train Operators or direct access to the energy market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64" marR="7164" marT="716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rgbClr val="C8133B"/>
                          </a:solidFill>
                          <a:effectLst/>
                        </a:rPr>
                        <a:t>National rules will still regulate the railway market</a:t>
                      </a:r>
                      <a:endParaRPr lang="en-US" sz="1400" u="none" strike="noStrike" kern="1200" dirty="0">
                        <a:solidFill>
                          <a:srgbClr val="C8133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64" marR="7164" marT="71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u="none" strike="noStrike" kern="1200" dirty="0">
                          <a:effectLst/>
                        </a:rPr>
                        <a:t>8°</a:t>
                      </a:r>
                      <a:endParaRPr lang="it-IT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64" marR="7164" marT="71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effectLst/>
                        </a:rPr>
                        <a:t>Transparency of railway energy prices (open market for energy also in railway market)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64" marR="7164" marT="716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565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0" y="5589248"/>
            <a:ext cx="1940695" cy="97034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089149" y="357949"/>
            <a:ext cx="8102851" cy="669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sz="3600" dirty="0"/>
              <a:t>What topics needs the most focus/are the biggest challenge in order to enable competition in the railway energy section?</a:t>
            </a:r>
            <a:endParaRPr lang="it-IT" sz="3600"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584549"/>
              </p:ext>
            </p:extLst>
          </p:nvPr>
        </p:nvGraphicFramePr>
        <p:xfrm>
          <a:off x="2008288" y="2079359"/>
          <a:ext cx="8733285" cy="3161569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911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1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1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156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</a:rPr>
                        <a:t>BY 2020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</a:rPr>
                        <a:t>RANKING 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</a:rPr>
                        <a:t>BY 2025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Data Collection System in place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1°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Having installed energy meters on all trains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noProof="0" dirty="0">
                          <a:effectLst/>
                        </a:rPr>
                        <a:t>Energy Settlement System in place handling metering data from trains</a:t>
                      </a:r>
                      <a:endParaRPr lang="en-AU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2°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noProof="0" dirty="0">
                          <a:effectLst/>
                        </a:rPr>
                        <a:t>Energy Settlement System in place handling metering data from trains</a:t>
                      </a:r>
                      <a:endParaRPr lang="en-AU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Having installed energy meters on all trains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3°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National regulation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Transparency of railway energy prices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4°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Data Collection System in place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National regulation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5°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Transparency of railway energy prices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433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0" y="5589248"/>
            <a:ext cx="1940695" cy="97034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089149" y="357949"/>
            <a:ext cx="8102851" cy="669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sz="3600" dirty="0"/>
              <a:t>Do you think that the national regulation in your country should be improved to meet EU requirements?</a:t>
            </a:r>
            <a:endParaRPr lang="it-IT" sz="36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529800" y="1963667"/>
            <a:ext cx="115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In detail…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84" y="1842707"/>
            <a:ext cx="5505353" cy="2268957"/>
          </a:xfrm>
          <a:prstGeom prst="rect">
            <a:avLst/>
          </a:prstGeom>
        </p:spPr>
      </p:pic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4688"/>
              </p:ext>
            </p:extLst>
          </p:nvPr>
        </p:nvGraphicFramePr>
        <p:xfrm>
          <a:off x="6529800" y="2332999"/>
          <a:ext cx="4824000" cy="3256249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241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923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YES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NO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303"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noProof="0" dirty="0">
                          <a:effectLst/>
                        </a:rPr>
                        <a:t>Czech Republic</a:t>
                      </a:r>
                      <a:endParaRPr lang="en-A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noProof="0" dirty="0">
                          <a:effectLst/>
                        </a:rPr>
                        <a:t>Austria</a:t>
                      </a:r>
                      <a:endParaRPr lang="en-A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303"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noProof="0" dirty="0">
                          <a:effectLst/>
                        </a:rPr>
                        <a:t>Germany</a:t>
                      </a:r>
                      <a:endParaRPr lang="en-A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noProof="0" dirty="0">
                          <a:effectLst/>
                        </a:rPr>
                        <a:t>Belgium</a:t>
                      </a:r>
                      <a:endParaRPr lang="en-A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303"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noProof="0" dirty="0">
                          <a:effectLst/>
                        </a:rPr>
                        <a:t>Greece</a:t>
                      </a:r>
                      <a:endParaRPr lang="en-A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noProof="0" dirty="0">
                          <a:effectLst/>
                        </a:rPr>
                        <a:t>Finland</a:t>
                      </a:r>
                      <a:endParaRPr lang="en-A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303"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noProof="0" dirty="0">
                          <a:effectLst/>
                        </a:rPr>
                        <a:t>Italy</a:t>
                      </a:r>
                      <a:endParaRPr lang="en-A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noProof="0" dirty="0">
                          <a:effectLst/>
                        </a:rPr>
                        <a:t>France</a:t>
                      </a:r>
                      <a:endParaRPr lang="en-A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303"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noProof="0" dirty="0">
                          <a:effectLst/>
                        </a:rPr>
                        <a:t>Netherlands</a:t>
                      </a:r>
                      <a:endParaRPr lang="en-A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noProof="0" dirty="0">
                          <a:effectLst/>
                        </a:rPr>
                        <a:t>Slovakia (IM)</a:t>
                      </a:r>
                      <a:endParaRPr lang="en-A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303"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noProof="0" dirty="0">
                          <a:effectLst/>
                        </a:rPr>
                        <a:t>Norway</a:t>
                      </a:r>
                      <a:endParaRPr lang="en-A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noProof="0" dirty="0">
                          <a:effectLst/>
                        </a:rPr>
                        <a:t>Switzerland (IM)</a:t>
                      </a:r>
                      <a:endParaRPr lang="en-A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303"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noProof="0" dirty="0">
                          <a:effectLst/>
                        </a:rPr>
                        <a:t>Poland</a:t>
                      </a:r>
                      <a:endParaRPr lang="en-A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noProof="0" dirty="0">
                          <a:effectLst/>
                        </a:rPr>
                        <a:t>UK</a:t>
                      </a:r>
                      <a:endParaRPr lang="en-A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303"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noProof="0" dirty="0">
                          <a:effectLst/>
                        </a:rPr>
                        <a:t>Romania</a:t>
                      </a:r>
                      <a:endParaRPr lang="en-A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noProof="0" dirty="0">
                          <a:effectLst/>
                        </a:rPr>
                        <a:t> </a:t>
                      </a:r>
                      <a:endParaRPr lang="en-A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8303"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noProof="0" dirty="0">
                          <a:effectLst/>
                        </a:rPr>
                        <a:t>Slovakia (IM &amp; TOs)</a:t>
                      </a:r>
                      <a:endParaRPr lang="en-A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noProof="0" dirty="0">
                          <a:effectLst/>
                        </a:rPr>
                        <a:t> </a:t>
                      </a:r>
                      <a:endParaRPr lang="en-A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303"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noProof="0" dirty="0">
                          <a:effectLst/>
                        </a:rPr>
                        <a:t>Spain</a:t>
                      </a:r>
                      <a:endParaRPr lang="en-A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noProof="0" dirty="0">
                          <a:effectLst/>
                        </a:rPr>
                        <a:t> </a:t>
                      </a:r>
                      <a:endParaRPr lang="en-A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8303"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noProof="0" dirty="0">
                          <a:effectLst/>
                        </a:rPr>
                        <a:t>Switzerland (Event Recorder)</a:t>
                      </a:r>
                      <a:endParaRPr lang="en-A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noProof="0" dirty="0">
                          <a:effectLst/>
                        </a:rPr>
                        <a:t> </a:t>
                      </a:r>
                      <a:endParaRPr lang="en-A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273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0" y="5589248"/>
            <a:ext cx="1940695" cy="970348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4089149" y="357949"/>
            <a:ext cx="8102851" cy="669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/>
              <a:t>European railway energy consumption and production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921035"/>
            <a:ext cx="4465518" cy="332200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9620" y="1782763"/>
            <a:ext cx="4956478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348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0" y="5589248"/>
            <a:ext cx="1940695" cy="97034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089149" y="357949"/>
            <a:ext cx="8102851" cy="669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KEY MESSAGES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723174" y="1697864"/>
            <a:ext cx="75415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">
              <a:buFont typeface="Wingdings" panose="05000000000000000000" pitchFamily="2" charset="2"/>
              <a:buChar char="v"/>
            </a:pPr>
            <a:r>
              <a:rPr lang="en-US" sz="2000" dirty="0"/>
              <a:t>Both IM and RU look forward to having soon:</a:t>
            </a:r>
          </a:p>
          <a:p>
            <a:pPr fontAlgn="b"/>
            <a:endParaRPr lang="en-US" sz="2000" dirty="0"/>
          </a:p>
          <a:p>
            <a:pPr fontAlgn="b"/>
            <a:r>
              <a:rPr lang="en-US" sz="2000" dirty="0"/>
              <a:t>-Data Collection System in place, </a:t>
            </a:r>
          </a:p>
          <a:p>
            <a:pPr fontAlgn="b"/>
            <a:r>
              <a:rPr lang="en-AU" sz="2000" dirty="0"/>
              <a:t>-Energy Settlement System in place handling metering data from trains </a:t>
            </a:r>
            <a:endParaRPr lang="it-IT" sz="2000" dirty="0"/>
          </a:p>
          <a:p>
            <a:pPr fontAlgn="b"/>
            <a:r>
              <a:rPr lang="en-US" sz="2000" dirty="0"/>
              <a:t>-Installed energy meters on all trains</a:t>
            </a:r>
            <a:endParaRPr lang="it-IT" sz="2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723174" y="3966548"/>
            <a:ext cx="71982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AU" sz="2000" dirty="0"/>
              <a:t>A higher percentage of respondents expects that the railway energy prices will be higher in 2025.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/>
              <a:t>62% of respondents think that in their country the national regulation is not enough to meet EU requirements.</a:t>
            </a:r>
            <a:endParaRPr lang="it-IT" sz="2000" dirty="0"/>
          </a:p>
        </p:txBody>
      </p:sp>
      <p:sp>
        <p:nvSpPr>
          <p:cNvPr id="7" name="Freccia a destra 6"/>
          <p:cNvSpPr/>
          <p:nvPr/>
        </p:nvSpPr>
        <p:spPr>
          <a:xfrm>
            <a:off x="1615299" y="2448549"/>
            <a:ext cx="1589316" cy="609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858" y="1762749"/>
            <a:ext cx="685800" cy="685800"/>
          </a:xfrm>
          <a:prstGeom prst="rect">
            <a:avLst/>
          </a:prstGeom>
        </p:spPr>
      </p:pic>
      <p:sp>
        <p:nvSpPr>
          <p:cNvPr id="12" name="Freccia a destra 11"/>
          <p:cNvSpPr/>
          <p:nvPr/>
        </p:nvSpPr>
        <p:spPr>
          <a:xfrm>
            <a:off x="1615299" y="4500118"/>
            <a:ext cx="1589316" cy="6096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083" y="3847543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763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5"/>
          <p:cNvSpPr/>
          <p:nvPr/>
        </p:nvSpPr>
        <p:spPr>
          <a:xfrm>
            <a:off x="-885825" y="4791075"/>
            <a:ext cx="11410950" cy="1657350"/>
          </a:xfrm>
          <a:prstGeom prst="parallelogram">
            <a:avLst>
              <a:gd name="adj" fmla="val 262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i="1" dirty="0">
                <a:solidFill>
                  <a:srgbClr val="E7E6E6">
                    <a:lumMod val="25000"/>
                  </a:srgbClr>
                </a:solidFill>
              </a:rPr>
              <a:t>Raimondo Orsini,</a:t>
            </a:r>
          </a:p>
          <a:p>
            <a:pPr algn="r"/>
            <a:r>
              <a:rPr lang="it-IT" i="1" dirty="0">
                <a:solidFill>
                  <a:srgbClr val="E7E6E6">
                    <a:lumMod val="25000"/>
                  </a:srgbClr>
                </a:solidFill>
              </a:rPr>
              <a:t>Sustainable Development Foundation</a:t>
            </a:r>
          </a:p>
        </p:txBody>
      </p:sp>
      <p:sp>
        <p:nvSpPr>
          <p:cNvPr id="7" name="Parallelogramma 6"/>
          <p:cNvSpPr/>
          <p:nvPr/>
        </p:nvSpPr>
        <p:spPr>
          <a:xfrm rot="10800000" flipV="1">
            <a:off x="-1038225" y="952499"/>
            <a:ext cx="11563350" cy="3629025"/>
          </a:xfrm>
          <a:prstGeom prst="parallelogram">
            <a:avLst>
              <a:gd name="adj" fmla="val 262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>
                <a:solidFill>
                  <a:prstClr val="black"/>
                </a:solidFill>
              </a:rPr>
              <a:t>Thanks for the attention!</a:t>
            </a:r>
            <a:endParaRPr lang="en-GB" sz="4000" dirty="0">
              <a:solidFill>
                <a:prstClr val="black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4" y="4950618"/>
            <a:ext cx="2676525" cy="1338263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7257053" y="4212193"/>
            <a:ext cx="2499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2F2F30"/>
                </a:solidFill>
              </a:rPr>
              <a:t>June 13th 2019, Brussels</a:t>
            </a:r>
          </a:p>
        </p:txBody>
      </p:sp>
    </p:spTree>
    <p:extLst>
      <p:ext uri="{BB962C8B-B14F-4D97-AF65-F5344CB8AC3E}">
        <p14:creationId xmlns:p14="http://schemas.microsoft.com/office/powerpoint/2010/main" val="842621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0" y="5589248"/>
            <a:ext cx="1940695" cy="970348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dirty="0"/>
              <a:t>UIC-CER Commitment: target on specific energy consumption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850402" y="2447926"/>
            <a:ext cx="38626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Targets of specific energy consumption reduction (passenger and freight):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C8133C"/>
                </a:solidFill>
              </a:rPr>
              <a:t>-30% </a:t>
            </a:r>
            <a:r>
              <a:rPr lang="en-GB" sz="2400" dirty="0"/>
              <a:t>in 2030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C8133C"/>
                </a:solidFill>
              </a:rPr>
              <a:t>-50% </a:t>
            </a:r>
            <a:r>
              <a:rPr lang="en-GB" sz="2400" dirty="0"/>
              <a:t>in 2050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290" y="1818482"/>
            <a:ext cx="7315822" cy="356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02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 anchor="ctr">
            <a:normAutofit fontScale="90000"/>
          </a:bodyPr>
          <a:lstStyle/>
          <a:p>
            <a:r>
              <a:rPr lang="en-GB" sz="5400" dirty="0"/>
              <a:t>Who</a:t>
            </a:r>
            <a:r>
              <a:rPr lang="it-IT" sz="5400" dirty="0"/>
              <a:t> are the ERESS </a:t>
            </a:r>
            <a:r>
              <a:rPr lang="it-IT" sz="5400" dirty="0" err="1"/>
              <a:t>survey</a:t>
            </a:r>
            <a:r>
              <a:rPr lang="it-IT" sz="5400" dirty="0"/>
              <a:t> </a:t>
            </a:r>
            <a:r>
              <a:rPr lang="en-GB" sz="5400" dirty="0"/>
              <a:t>respondents</a:t>
            </a:r>
            <a:r>
              <a:rPr lang="it-IT" sz="5400" dirty="0"/>
              <a:t>?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0" y="5589248"/>
            <a:ext cx="1940695" cy="97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02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survey respondents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760" y="1832214"/>
            <a:ext cx="3453481" cy="36155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0" y="5589248"/>
            <a:ext cx="1940695" cy="97034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491335" y="2055138"/>
            <a:ext cx="48624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survey consists of 27 questions and it has been sent by email to energy managers belonging to different types of companies.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The report has been made up with the answers received from: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17 European countries covered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25 respondents</a:t>
            </a:r>
          </a:p>
        </p:txBody>
      </p:sp>
    </p:spTree>
    <p:extLst>
      <p:ext uri="{BB962C8B-B14F-4D97-AF65-F5344CB8AC3E}">
        <p14:creationId xmlns:p14="http://schemas.microsoft.com/office/powerpoint/2010/main" val="2573681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0" y="5589248"/>
            <a:ext cx="1940695" cy="970348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of them are really mysterious….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2" t="-621" r="66034" b="46312"/>
          <a:stretch/>
        </p:blipFill>
        <p:spPr>
          <a:xfrm>
            <a:off x="838200" y="1852230"/>
            <a:ext cx="1707455" cy="253058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88" y="1785927"/>
            <a:ext cx="1836026" cy="183602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576" y="2356081"/>
            <a:ext cx="1825587" cy="183828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902" y="2956984"/>
            <a:ext cx="1832898" cy="275851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831519" y="4382814"/>
            <a:ext cx="171413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UNKNOWN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108188" y="3621953"/>
            <a:ext cx="1832898" cy="3769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UNKNOWN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7304576" y="4194363"/>
            <a:ext cx="1832898" cy="3769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UNKNOWN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9520902" y="5715496"/>
            <a:ext cx="1832898" cy="3769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UNKNOWN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5088251" y="5715496"/>
            <a:ext cx="1832898" cy="3769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UNKNOWN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2" t="52567" r="56379" b="24904"/>
          <a:stretch/>
        </p:blipFill>
        <p:spPr>
          <a:xfrm>
            <a:off x="5088251" y="3392347"/>
            <a:ext cx="1832898" cy="232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0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/>
          <p:nvPr/>
        </p:nvSpPr>
        <p:spPr>
          <a:xfrm>
            <a:off x="4089149" y="357949"/>
            <a:ext cx="8102851" cy="669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you work? I work for…</a:t>
            </a:r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0" y="5589248"/>
            <a:ext cx="1940695" cy="97034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94222"/>
            <a:ext cx="6041255" cy="3491491"/>
          </a:xfrm>
          <a:prstGeom prst="rect">
            <a:avLst/>
          </a:prstGeom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870297"/>
              </p:ext>
            </p:extLst>
          </p:nvPr>
        </p:nvGraphicFramePr>
        <p:xfrm>
          <a:off x="6666103" y="1282265"/>
          <a:ext cx="5278935" cy="5001383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390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0921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 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b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noProof="0" dirty="0">
                          <a:effectLst/>
                        </a:rPr>
                        <a:t>Event Recorder / Energy Meter</a:t>
                      </a:r>
                      <a:endParaRPr lang="en-A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 noProof="0" dirty="0">
                          <a:effectLst/>
                        </a:rPr>
                        <a:t>Infrastructure Manager</a:t>
                      </a:r>
                      <a:endParaRPr lang="en-A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600" u="none" strike="noStrike" noProof="0" dirty="0">
                          <a:effectLst/>
                        </a:rPr>
                        <a:t>Train Operator</a:t>
                      </a:r>
                      <a:endParaRPr lang="en-AU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noProof="0" dirty="0">
                          <a:effectLst/>
                        </a:rPr>
                        <a:t>Austria</a:t>
                      </a:r>
                      <a:endParaRPr lang="en-AU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1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noProof="0" dirty="0">
                          <a:effectLst/>
                        </a:rPr>
                        <a:t>Belgium</a:t>
                      </a:r>
                      <a:endParaRPr lang="en-AU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1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noProof="0" dirty="0">
                          <a:effectLst/>
                        </a:rPr>
                        <a:t>Czech Republic</a:t>
                      </a:r>
                      <a:endParaRPr lang="en-AU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1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noProof="0" dirty="0">
                          <a:effectLst/>
                        </a:rPr>
                        <a:t>Finland</a:t>
                      </a:r>
                      <a:endParaRPr lang="en-AU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1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noProof="0" dirty="0">
                          <a:effectLst/>
                        </a:rPr>
                        <a:t>France</a:t>
                      </a:r>
                      <a:endParaRPr lang="en-AU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1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noProof="0" dirty="0">
                          <a:effectLst/>
                        </a:rPr>
                        <a:t>Germany</a:t>
                      </a:r>
                      <a:endParaRPr lang="en-AU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noProof="0" dirty="0">
                          <a:effectLst/>
                        </a:rPr>
                        <a:t>Greece</a:t>
                      </a:r>
                      <a:endParaRPr lang="en-AU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1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noProof="0" dirty="0">
                          <a:effectLst/>
                        </a:rPr>
                        <a:t>Italy</a:t>
                      </a:r>
                      <a:endParaRPr lang="en-AU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1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1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noProof="0" dirty="0">
                          <a:effectLst/>
                        </a:rPr>
                        <a:t>Luxemburg</a:t>
                      </a:r>
                      <a:endParaRPr lang="en-AU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1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noProof="0" dirty="0">
                          <a:effectLst/>
                        </a:rPr>
                        <a:t>Netherlands</a:t>
                      </a:r>
                      <a:endParaRPr lang="en-AU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1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noProof="0" dirty="0">
                          <a:effectLst/>
                        </a:rPr>
                        <a:t>Norway</a:t>
                      </a:r>
                      <a:endParaRPr lang="en-AU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1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noProof="0" dirty="0">
                          <a:effectLst/>
                        </a:rPr>
                        <a:t>Poland</a:t>
                      </a:r>
                      <a:endParaRPr lang="en-AU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1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noProof="0" dirty="0">
                          <a:effectLst/>
                        </a:rPr>
                        <a:t>Romania</a:t>
                      </a:r>
                      <a:endParaRPr lang="en-AU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1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noProof="0" dirty="0">
                          <a:effectLst/>
                        </a:rPr>
                        <a:t>Slovakia</a:t>
                      </a:r>
                      <a:endParaRPr lang="en-AU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2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2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noProof="0" dirty="0">
                          <a:effectLst/>
                        </a:rPr>
                        <a:t>Spain</a:t>
                      </a:r>
                      <a:endParaRPr lang="en-AU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1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noProof="0" dirty="0">
                          <a:effectLst/>
                        </a:rPr>
                        <a:t>Switzerland</a:t>
                      </a:r>
                      <a:endParaRPr lang="en-AU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1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1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>
                          <a:effectLst/>
                        </a:rPr>
                        <a:t>UK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1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effectLst/>
                        </a:rPr>
                        <a:t>Total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</a:rPr>
                        <a:t>1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</a:rPr>
                        <a:t>14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</a:rPr>
                        <a:t>10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57" marR="6557" marT="6557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6571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1771</Words>
  <Application>Microsoft Office PowerPoint</Application>
  <PresentationFormat>Widescreen</PresentationFormat>
  <Paragraphs>395</Paragraphs>
  <Slides>41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Wingdings</vt:lpstr>
      <vt:lpstr>Tema di Office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Who are the ERESS survey respondents?</vt:lpstr>
      <vt:lpstr>The survey respondents</vt:lpstr>
      <vt:lpstr>Some of them are really mysterious….</vt:lpstr>
      <vt:lpstr>Where do you work? I work for…</vt:lpstr>
      <vt:lpstr>How many operators do you have in your country?</vt:lpstr>
      <vt:lpstr>Energy meters: are we moving forward? </vt:lpstr>
      <vt:lpstr>Do you have energy meters on trains in your country?</vt:lpstr>
      <vt:lpstr>How many energy meters do you have on board your traction units in your country today? And how many do you expect to have in 2020?</vt:lpstr>
      <vt:lpstr>What is the percentage of meters that are TSI compliant?</vt:lpstr>
      <vt:lpstr>What is the percentage of traction units equipped with meters in your country today? And what is the percentage do you expect in 2020?</vt:lpstr>
      <vt:lpstr>PowerPoint-presentasjon</vt:lpstr>
      <vt:lpstr>KEY MESSAGES</vt:lpstr>
      <vt:lpstr>PowerPoint-presentasjon</vt:lpstr>
      <vt:lpstr>Who is the owner of energy meters on trains in your country?</vt:lpstr>
      <vt:lpstr>Who is responsible for the settlement and billing of traction energy in your country?</vt:lpstr>
      <vt:lpstr>How is the installation of on-board energy meters incentivised in your country?*</vt:lpstr>
      <vt:lpstr>What is in your opinion the main driver for the implementation of a rail energy billing system? </vt:lpstr>
      <vt:lpstr>Who defines the railway energy prices in your country?</vt:lpstr>
      <vt:lpstr>Did your organization set any target to improve energy efficiency or to reduce CO2 emissions?</vt:lpstr>
      <vt:lpstr>PowerPoint-presentasjon</vt:lpstr>
      <vt:lpstr>PowerPoint-presentasjon</vt:lpstr>
      <vt:lpstr>Does your organization own a Data Collection System (DCS) capable of collecting data according to the interoperable protocol of last year?</vt:lpstr>
      <vt:lpstr>Who owns or will own the Data Collection System (DCS) in your country?</vt:lpstr>
      <vt:lpstr>If there are installed meters in your country, do you have any challenge with the following issues?</vt:lpstr>
      <vt:lpstr>PowerPoint-presentasjon</vt:lpstr>
      <vt:lpstr>PowerPoint-presentasjon</vt:lpstr>
      <vt:lpstr>Do you have an Energy Settlement System to correctly handle metering data from trains for billing purposes?</vt:lpstr>
      <vt:lpstr>Which is the percentage of validated data, coming from energy meters, that is used for invoicing Train Operators in your country?</vt:lpstr>
      <vt:lpstr>PowerPoint-presentasjon</vt:lpstr>
      <vt:lpstr>PowerPoint-presentasjon</vt:lpstr>
      <vt:lpstr>How do you think railway energy prices will be in your country in 2025? Railway energy prices will be: </vt:lpstr>
      <vt:lpstr>How do you think railway energy in your country will look in 2025? There will be:</vt:lpstr>
      <vt:lpstr>What topics needs the most focus/are the biggest challenge in order to enable competition in the railway energy section?</vt:lpstr>
      <vt:lpstr>Do you think that the national regulation in your country should be improved to meet EU requirements?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Delia</dc:creator>
  <cp:lastModifiedBy>Turid Brenn Egge</cp:lastModifiedBy>
  <cp:revision>231</cp:revision>
  <dcterms:created xsi:type="dcterms:W3CDTF">2018-06-08T08:49:14Z</dcterms:created>
  <dcterms:modified xsi:type="dcterms:W3CDTF">2019-06-08T13:31:32Z</dcterms:modified>
</cp:coreProperties>
</file>