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7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9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0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6984e2a89e7643fa" Type="http://schemas.microsoft.com/office/2007/relationships/ui/extensibility" Target="customUI/customUI14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5"/>
    <p:sldMasterId id="2147483720" r:id="rId6"/>
    <p:sldMasterId id="2147483746" r:id="rId7"/>
    <p:sldMasterId id="2147483768" r:id="rId8"/>
    <p:sldMasterId id="2147483789" r:id="rId9"/>
    <p:sldMasterId id="2147483812" r:id="rId10"/>
    <p:sldMasterId id="2147483834" r:id="rId11"/>
    <p:sldMasterId id="2147483852" r:id="rId12"/>
    <p:sldMasterId id="2147483871" r:id="rId13"/>
    <p:sldMasterId id="2147483890" r:id="rId14"/>
    <p:sldMasterId id="2147483908" r:id="rId15"/>
  </p:sldMasterIdLst>
  <p:notesMasterIdLst>
    <p:notesMasterId r:id="rId20"/>
  </p:notesMasterIdLst>
  <p:handoutMasterIdLst>
    <p:handoutMasterId r:id="rId21"/>
  </p:handoutMasterIdLst>
  <p:sldIdLst>
    <p:sldId id="335" r:id="rId16"/>
    <p:sldId id="339" r:id="rId17"/>
    <p:sldId id="340" r:id="rId18"/>
    <p:sldId id="341" r:id="rId19"/>
  </p:sldIdLst>
  <p:sldSz cx="9144000" cy="6858000" type="screen4x3"/>
  <p:notesSz cx="6858000" cy="9144000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pos="476">
          <p15:clr>
            <a:srgbClr val="A4A3A4"/>
          </p15:clr>
        </p15:guide>
        <p15:guide id="6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327D"/>
    <a:srgbClr val="FF9900"/>
    <a:srgbClr val="FFDBDB"/>
    <a:srgbClr val="CCFFCC"/>
    <a:srgbClr val="0000FF"/>
    <a:srgbClr val="FFFFCC"/>
    <a:srgbClr val="FFFFFF"/>
    <a:srgbClr val="EB0000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0BC1EB-9EC1-4461-A79D-5547F4957FD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20BC1EB-9EC1-4461-A79D-5547F4957FDC}" styleName="SBB - Table sty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4564" autoAdjust="0"/>
  </p:normalViewPr>
  <p:slideViewPr>
    <p:cSldViewPr showGuides="1">
      <p:cViewPr varScale="1">
        <p:scale>
          <a:sx n="73" d="100"/>
          <a:sy n="73" d="100"/>
        </p:scale>
        <p:origin x="1574" y="58"/>
      </p:cViewPr>
      <p:guideLst>
        <p:guide orient="horz" pos="436"/>
        <p:guide orient="horz" pos="4110"/>
        <p:guide orient="horz" pos="913"/>
        <p:guide orient="horz" pos="1049"/>
        <p:guide pos="476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1" d="100"/>
          <a:sy n="101" d="100"/>
        </p:scale>
        <p:origin x="-29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37321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CH" sz="1000">
                <a:latin typeface="Arial" pitchFamily="34" charset="0"/>
                <a:cs typeface="Arial" pitchFamily="34" charset="0"/>
              </a:rPr>
              <a:t>SBB • Division • Abteilung oder Bereich • DD.MM.YY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73215" y="8685213"/>
            <a:ext cx="148319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DED1-F8B4-4F1C-8138-4199465CB85B}" type="slidenum">
              <a:rPr lang="en-US" sz="1000" smtClean="0">
                <a:latin typeface="Arial" pitchFamily="34" charset="0"/>
                <a:cs typeface="Arial" pitchFamily="34" charset="0"/>
              </a:rPr>
              <a:t>‹#›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711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46FB891-B5AD-4CB7-9221-FAE4F4F9EC53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0212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SBB • Division • Abteilung oder Bereich • DD.MM.YY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65303" y="8685213"/>
            <a:ext cx="691109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8ED26404-58E8-4486-905C-9BBBD7B83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2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Unternehmenspräsentation SBB CFF FFS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26404-58E8-4486-905C-9BBBD7B83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90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tiff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tiff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tiff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tiff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tif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tiff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tiff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tiff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tif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tif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tif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tif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tif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tif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tif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tif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tif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tif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tif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tiff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tif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tiff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pPr/>
              <a:t>‹#›</a:t>
            </a:fld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14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‹#›</a:t>
            </a:fld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454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</p:spTree>
    <p:extLst>
      <p:ext uri="{BB962C8B-B14F-4D97-AF65-F5344CB8AC3E}">
        <p14:creationId xmlns:p14="http://schemas.microsoft.com/office/powerpoint/2010/main" val="3992606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9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5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63B4-702B-483C-ACE3-DBA1E25BAF0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499993" y="6616700"/>
            <a:ext cx="4004246" cy="12466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57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SBB • Infrastruktur • ET-EOP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15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</p:spTree>
    <p:extLst>
      <p:ext uri="{BB962C8B-B14F-4D97-AF65-F5344CB8AC3E}">
        <p14:creationId xmlns:p14="http://schemas.microsoft.com/office/powerpoint/2010/main" val="709293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rot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  <a:p>
            <a:endParaRPr lang="de-CH" noProof="0" dirty="0"/>
          </a:p>
        </p:txBody>
      </p:sp>
      <p:pic>
        <p:nvPicPr>
          <p:cNvPr id="6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7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59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Infrastruktur • ET-EOP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9300967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Infrastruktur • ET-EOP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4886159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Infrastruktur • ET-EOP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738950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Infrastruktur • ET-EOP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12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3190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Infrastruktur • ET-EOP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8188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Infrastruktur • ET-EOP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906794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Infrastruktur • ET-EOP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794489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7397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5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65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</p:spTree>
    <p:extLst>
      <p:ext uri="{BB962C8B-B14F-4D97-AF65-F5344CB8AC3E}">
        <p14:creationId xmlns:p14="http://schemas.microsoft.com/office/powerpoint/2010/main" val="38740736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27886808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299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2550779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8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53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6788582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6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9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777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</p:spTree>
    <p:extLst>
      <p:ext uri="{BB962C8B-B14F-4D97-AF65-F5344CB8AC3E}">
        <p14:creationId xmlns:p14="http://schemas.microsoft.com/office/powerpoint/2010/main" val="720312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9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21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31659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76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874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536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703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9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20231402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863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580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699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538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31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91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295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690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30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926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658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6349"/>
      </p:ext>
    </p:extLst>
  </p:cSld>
  <p:clrMapOvr>
    <a:masterClrMapping/>
  </p:clrMapOvr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211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74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098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261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88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28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26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7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18079120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16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453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34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725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494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073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46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221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2476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2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5" name="LogoSBB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03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6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277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80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14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Agenda.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524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Die Textfolie.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876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Die zweispaltige Textfolie.</a:t>
            </a:r>
            <a:br>
              <a:rPr lang="de-CH"/>
            </a:br>
            <a:r>
              <a:rPr lang="de-CH"/>
              <a:t>Titel bitte maximal zweizeilig.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305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6948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Die Objektfolie. </a:t>
            </a:r>
            <a:br>
              <a:rPr lang="de-CH"/>
            </a:br>
            <a:r>
              <a:rPr lang="de-CH"/>
              <a:t>Titel bitte maximal zweizeilig.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53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Die Textfolie mit Bild.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/>
              <a:t>Klicken Sie hier, um ein Bild einzufügen.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02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Die Textfolie mit Bild.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/>
              <a:t>Klicken Sie hier, um ein Bild einzufügen.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6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8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76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41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99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27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293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426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© SBB • Personenverkehr • Operating • 03.12.2012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70957"/>
            <a:ext cx="2016668" cy="2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38270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39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6440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1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09899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Agenda.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Die Textfolie.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62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Die zweispaltige Textfolie.</a:t>
            </a:r>
            <a:br>
              <a:rPr lang="de-CH"/>
            </a:br>
            <a:r>
              <a:rPr lang="de-CH"/>
              <a:t>Titel bitte maximal zweizeilig.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54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029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Die Objektfolie. </a:t>
            </a:r>
            <a:br>
              <a:rPr lang="de-CH"/>
            </a:br>
            <a:r>
              <a:rPr lang="de-CH"/>
              <a:t>Titel bitte maximal zweizeilig.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53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Die Textfolie mit Bild.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/>
              <a:t>Klicken Sie hier, um ein Bild einzufügen.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091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Die Textfolie mit Bild.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/>
              <a:t>Klicken Sie hier, um ein Bild einzufügen.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222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30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946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</p:spTree>
    <p:extLst>
      <p:ext uri="{BB962C8B-B14F-4D97-AF65-F5344CB8AC3E}">
        <p14:creationId xmlns:p14="http://schemas.microsoft.com/office/powerpoint/2010/main" val="340828117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06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3688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875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5825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794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551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Agenda.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2989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Die Textfolie.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674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Die zweispaltige Textfolie.</a:t>
            </a:r>
            <a:br>
              <a:rPr lang="de-CH"/>
            </a:br>
            <a:r>
              <a:rPr lang="de-CH"/>
              <a:t>Titel bitte maximal zweizeilig.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11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rot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  <a:p>
            <a:endParaRPr lang="de-CH" noProof="0" dirty="0"/>
          </a:p>
        </p:txBody>
      </p:sp>
      <p:pic>
        <p:nvPicPr>
          <p:cNvPr id="6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7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2675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8313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Die Objektfolie. </a:t>
            </a:r>
            <a:br>
              <a:rPr lang="de-CH"/>
            </a:br>
            <a:r>
              <a:rPr lang="de-CH"/>
              <a:t>Titel bitte maximal zweizeilig.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746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Die Textfolie mit Bild.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/>
              <a:t>Klicken Sie hier, um ein Bild einzufügen.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898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Die Textfolie mit Bild.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/>
              <a:t>Klicken Sie hier, um ein Bild einzufügen.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868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60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Der Kapiteltext hat maximal 7 Zeilen.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970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125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Es sind auch mehrere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051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43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Besten Dank.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2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80806285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2400" b="1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Besten Dank.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11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3992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31766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261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33267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20770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834334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693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5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84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</p:spTree>
    <p:extLst>
      <p:ext uri="{BB962C8B-B14F-4D97-AF65-F5344CB8AC3E}">
        <p14:creationId xmlns:p14="http://schemas.microsoft.com/office/powerpoint/2010/main" val="2483159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961638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74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970563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8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69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1805616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6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9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0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10716" y="2924944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</p:spTree>
    <p:extLst>
      <p:ext uri="{BB962C8B-B14F-4D97-AF65-F5344CB8AC3E}">
        <p14:creationId xmlns:p14="http://schemas.microsoft.com/office/powerpoint/2010/main" val="104086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9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1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‹#›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476175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6489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</p:spTree>
    <p:extLst>
      <p:ext uri="{BB962C8B-B14F-4D97-AF65-F5344CB8AC3E}">
        <p14:creationId xmlns:p14="http://schemas.microsoft.com/office/powerpoint/2010/main" val="81831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rot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  <a:p>
            <a:endParaRPr lang="de-CH" noProof="0" dirty="0"/>
          </a:p>
        </p:txBody>
      </p:sp>
      <p:pic>
        <p:nvPicPr>
          <p:cNvPr id="6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7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7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455805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58008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64785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3860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803233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170206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5913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‹#›</a:t>
            </a:fld>
            <a:endParaRPr lang="de-CH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328587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379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5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38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</p:spTree>
    <p:extLst>
      <p:ext uri="{BB962C8B-B14F-4D97-AF65-F5344CB8AC3E}">
        <p14:creationId xmlns:p14="http://schemas.microsoft.com/office/powerpoint/2010/main" val="1748316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2150699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96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447835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8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87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2841465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6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9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98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</p:spTree>
    <p:extLst>
      <p:ext uri="{BB962C8B-B14F-4D97-AF65-F5344CB8AC3E}">
        <p14:creationId xmlns:p14="http://schemas.microsoft.com/office/powerpoint/2010/main" val="227187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‹#›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1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  <p:pic>
        <p:nvPicPr>
          <p:cNvPr id="9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9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/>
              <a:t>SBB • Leitbild AME • Juni 2017</a:t>
            </a:r>
            <a:endParaRPr lang="de-CH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02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6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445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93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SBB • Leitbild AME • Juni 2017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9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SBB • Leitbild AME • Juni 2017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5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SBB • Leitbild AME • Juni 2017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10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39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SBB • Leitbild AME • Juni 2017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2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SBB • Leitbild AME • Juni 2017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68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SBB • Leitbild AME • Juni 2017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5742765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SBB • Leitbild AME • Juni 2017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8" name="LogoSBB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6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598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</p:spTree>
    <p:extLst>
      <p:ext uri="{BB962C8B-B14F-4D97-AF65-F5344CB8AC3E}">
        <p14:creationId xmlns:p14="http://schemas.microsoft.com/office/powerpoint/2010/main" val="3364892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504612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1506292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1276266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</p:spTree>
    <p:extLst>
      <p:ext uri="{BB962C8B-B14F-4D97-AF65-F5344CB8AC3E}">
        <p14:creationId xmlns:p14="http://schemas.microsoft.com/office/powerpoint/2010/main" val="23495950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Besten Dank.</a:t>
            </a:r>
          </a:p>
        </p:txBody>
      </p:sp>
    </p:spTree>
    <p:extLst>
      <p:ext uri="{BB962C8B-B14F-4D97-AF65-F5344CB8AC3E}">
        <p14:creationId xmlns:p14="http://schemas.microsoft.com/office/powerpoint/2010/main" val="17132357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2160122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 dirty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‹#›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36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26616696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4949383"/>
            <a:ext cx="8064501" cy="92333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3000" baseline="0">
                <a:solidFill>
                  <a:srgbClr val="000000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650" y="6048753"/>
            <a:ext cx="8065266" cy="246221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1614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9517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rot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5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434040"/>
            <a:ext cx="3181671" cy="1601960"/>
          </a:xfr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Dies ist der Titel der Präsentation.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3333516"/>
            <a:ext cx="3181672" cy="701028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Name Vortragender, Ort, Datum</a:t>
            </a:r>
          </a:p>
          <a:p>
            <a:endParaRPr lang="de-CH" noProof="0" dirty="0"/>
          </a:p>
        </p:txBody>
      </p:sp>
      <p:pic>
        <p:nvPicPr>
          <p:cNvPr id="6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7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60032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>
            <a:lvl1pPr marL="288000" indent="-288000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2000" indent="-144000">
              <a:spcBef>
                <a:spcPts val="0"/>
              </a:spcBef>
              <a:buClr>
                <a:srgbClr val="000000"/>
              </a:buClr>
              <a:defRPr/>
            </a:lvl2pPr>
            <a:lvl3pPr marL="612000" indent="-144000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8000" indent="0">
              <a:spcBef>
                <a:spcPts val="0"/>
              </a:spcBef>
              <a:buFontTx/>
              <a:buNone/>
              <a:defRPr/>
            </a:lvl4pPr>
            <a:lvl5pPr marL="8280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558568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832075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Die zweispaltige Textfolie.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5999"/>
            <a:ext cx="39600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60032" y="1655999"/>
            <a:ext cx="3960118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105016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56000"/>
            <a:ext cx="80645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30158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656000"/>
            <a:ext cx="8064500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55650" y="2451600"/>
            <a:ext cx="8064500" cy="352801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0583250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9597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‹#›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48" y="1655999"/>
            <a:ext cx="5040000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03962" y="1656000"/>
            <a:ext cx="3240038" cy="4860000"/>
          </a:xfrm>
        </p:spPr>
        <p:txBody>
          <a:bodyPr anchor="ctr" anchorCtr="1"/>
          <a:lstStyle>
            <a:lvl1pPr marL="0" indent="0" algn="l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pic>
        <p:nvPicPr>
          <p:cNvPr id="9" name="LogoSBB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7"/>
          <a:stretch/>
        </p:blipFill>
        <p:spPr>
          <a:xfrm>
            <a:off x="8143936" y="321770"/>
            <a:ext cx="6749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65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Die Textfolie mit Bild.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6000"/>
            <a:ext cx="3240038" cy="486000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CH" dirty="0"/>
              <a:t>Klicken Sie hier, um ein Bild einzufügen.</a:t>
            </a:r>
            <a:endParaRPr lang="de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47864" y="1655999"/>
            <a:ext cx="5472608" cy="486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27917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278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5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379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"/>
          <p:cNvSpPr/>
          <p:nvPr userDrawn="1"/>
        </p:nvSpPr>
        <p:spPr>
          <a:xfrm>
            <a:off x="0" y="876300"/>
            <a:ext cx="7945903" cy="5991079"/>
          </a:xfrm>
          <a:custGeom>
            <a:avLst/>
            <a:gdLst>
              <a:gd name="connsiteX0" fmla="*/ 7932420 w 7932420"/>
              <a:gd name="connsiteY0" fmla="*/ 1325880 h 5646420"/>
              <a:gd name="connsiteX1" fmla="*/ 0 w 7932420"/>
              <a:gd name="connsiteY1" fmla="*/ 0 h 5646420"/>
              <a:gd name="connsiteX2" fmla="*/ 0 w 7932420"/>
              <a:gd name="connsiteY2" fmla="*/ 5646420 h 5646420"/>
              <a:gd name="connsiteX3" fmla="*/ 7924800 w 7932420"/>
              <a:gd name="connsiteY3" fmla="*/ 5646420 h 5646420"/>
              <a:gd name="connsiteX4" fmla="*/ 7932420 w 7932420"/>
              <a:gd name="connsiteY4" fmla="*/ 1325880 h 5646420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24800 w 7932420"/>
              <a:gd name="connsiteY3" fmla="*/ 5646420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84044 h 5991079"/>
              <a:gd name="connsiteX4" fmla="*/ 7932420 w 7932420"/>
              <a:gd name="connsiteY4" fmla="*/ 1325880 h 5991079"/>
              <a:gd name="connsiteX0" fmla="*/ 7932420 w 7932420"/>
              <a:gd name="connsiteY0" fmla="*/ 1325880 h 5991079"/>
              <a:gd name="connsiteX1" fmla="*/ 0 w 7932420"/>
              <a:gd name="connsiteY1" fmla="*/ 0 h 5991079"/>
              <a:gd name="connsiteX2" fmla="*/ 0 w 7932420"/>
              <a:gd name="connsiteY2" fmla="*/ 5991079 h 5991079"/>
              <a:gd name="connsiteX3" fmla="*/ 7931834 w 7932420"/>
              <a:gd name="connsiteY3" fmla="*/ 5991078 h 5991079"/>
              <a:gd name="connsiteX4" fmla="*/ 7932420 w 7932420"/>
              <a:gd name="connsiteY4" fmla="*/ 1325880 h 5991079"/>
              <a:gd name="connsiteX0" fmla="*/ 7932420 w 7945903"/>
              <a:gd name="connsiteY0" fmla="*/ 1325880 h 5991079"/>
              <a:gd name="connsiteX1" fmla="*/ 0 w 7945903"/>
              <a:gd name="connsiteY1" fmla="*/ 0 h 5991079"/>
              <a:gd name="connsiteX2" fmla="*/ 0 w 7945903"/>
              <a:gd name="connsiteY2" fmla="*/ 5991079 h 5991079"/>
              <a:gd name="connsiteX3" fmla="*/ 7945901 w 7945903"/>
              <a:gd name="connsiteY3" fmla="*/ 5991078 h 5991079"/>
              <a:gd name="connsiteX4" fmla="*/ 7932420 w 7945903"/>
              <a:gd name="connsiteY4" fmla="*/ 1325880 h 599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903" h="5991079">
                <a:moveTo>
                  <a:pt x="7932420" y="1325880"/>
                </a:moveTo>
                <a:lnTo>
                  <a:pt x="0" y="0"/>
                </a:lnTo>
                <a:lnTo>
                  <a:pt x="0" y="5991079"/>
                </a:lnTo>
                <a:lnTo>
                  <a:pt x="7945901" y="5991078"/>
                </a:lnTo>
                <a:cubicBezTo>
                  <a:pt x="7946096" y="4438357"/>
                  <a:pt x="7932225" y="2878601"/>
                  <a:pt x="7932420" y="132588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noAutofit/>
          </a:bodyPr>
          <a:lstStyle/>
          <a:p>
            <a:pPr algn="ctr"/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1188" y="2343149"/>
            <a:ext cx="6913140" cy="3894163"/>
          </a:xfrm>
        </p:spPr>
        <p:txBody>
          <a:bodyPr bIns="0" anchor="t" anchorCtr="0">
            <a:noAutofit/>
          </a:bodyPr>
          <a:lstStyle>
            <a:lvl1pPr algn="l">
              <a:lnSpc>
                <a:spcPts val="4300"/>
              </a:lnSpc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Der Kapiteltext hat maximal 7 Zeilen.</a:t>
            </a:r>
          </a:p>
        </p:txBody>
      </p:sp>
    </p:spTree>
    <p:extLst>
      <p:ext uri="{BB962C8B-B14F-4D97-AF65-F5344CB8AC3E}">
        <p14:creationId xmlns:p14="http://schemas.microsoft.com/office/powerpoint/2010/main" val="184978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60267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1 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7" name="Freeform 1"/>
          <p:cNvSpPr/>
          <p:nvPr userDrawn="1"/>
        </p:nvSpPr>
        <p:spPr>
          <a:xfrm>
            <a:off x="-14400" y="838201"/>
            <a:ext cx="3981450" cy="4146550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700808"/>
            <a:ext cx="3410271" cy="2448272"/>
          </a:xfrm>
        </p:spPr>
        <p:txBody>
          <a:bodyPr bIns="0" anchor="t" anchorCtr="0">
            <a:noAutofit/>
          </a:bodyPr>
          <a:lstStyle>
            <a:lvl1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 sz="2400" b="1" baseline="0">
                <a:solidFill>
                  <a:srgbClr val="FFFFFF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CH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Fügen Sie hier Ihren Text ein.</a:t>
            </a:r>
          </a:p>
        </p:txBody>
      </p:sp>
      <p:pic>
        <p:nvPicPr>
          <p:cNvPr id="10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1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8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18847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62179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2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9" name="Freeform 1"/>
          <p:cNvSpPr>
            <a:spLocks/>
          </p:cNvSpPr>
          <p:nvPr userDrawn="1"/>
        </p:nvSpPr>
        <p:spPr>
          <a:xfrm>
            <a:off x="-14630" y="819302"/>
            <a:ext cx="3950208" cy="6049671"/>
          </a:xfrm>
          <a:custGeom>
            <a:avLst/>
            <a:gdLst>
              <a:gd name="connsiteX0" fmla="*/ 3950208 w 3950208"/>
              <a:gd name="connsiteY0" fmla="*/ 716890 h 6049671"/>
              <a:gd name="connsiteX1" fmla="*/ 3950208 w 3950208"/>
              <a:gd name="connsiteY1" fmla="*/ 5691226 h 6049671"/>
              <a:gd name="connsiteX2" fmla="*/ 1953158 w 3950208"/>
              <a:gd name="connsiteY2" fmla="*/ 6049671 h 6049671"/>
              <a:gd name="connsiteX3" fmla="*/ 0 w 3950208"/>
              <a:gd name="connsiteY3" fmla="*/ 6049671 h 6049671"/>
              <a:gd name="connsiteX4" fmla="*/ 0 w 3950208"/>
              <a:gd name="connsiteY4" fmla="*/ 0 h 6049671"/>
              <a:gd name="connsiteX5" fmla="*/ 3950208 w 3950208"/>
              <a:gd name="connsiteY5" fmla="*/ 716890 h 6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6049671">
                <a:moveTo>
                  <a:pt x="3950208" y="716890"/>
                </a:moveTo>
                <a:lnTo>
                  <a:pt x="3950208" y="5691226"/>
                </a:lnTo>
                <a:lnTo>
                  <a:pt x="1953158" y="6049671"/>
                </a:lnTo>
                <a:lnTo>
                  <a:pt x="0" y="6049671"/>
                </a:lnTo>
                <a:lnTo>
                  <a:pt x="0" y="0"/>
                </a:lnTo>
                <a:lnTo>
                  <a:pt x="3950208" y="71689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28" y="1556793"/>
            <a:ext cx="3410272" cy="4752528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mehrere Zeilen möglich.</a:t>
            </a:r>
          </a:p>
        </p:txBody>
      </p:sp>
      <p:pic>
        <p:nvPicPr>
          <p:cNvPr id="8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7405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</p:spTree>
    <p:extLst>
      <p:ext uri="{BB962C8B-B14F-4D97-AF65-F5344CB8AC3E}">
        <p14:creationId xmlns:p14="http://schemas.microsoft.com/office/powerpoint/2010/main" val="20791929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3 Logo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>
          <a:xfrm>
            <a:off x="0" y="4986245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3" name="Freeform 1"/>
          <p:cNvSpPr/>
          <p:nvPr userDrawn="1"/>
        </p:nvSpPr>
        <p:spPr>
          <a:xfrm>
            <a:off x="0" y="4993333"/>
            <a:ext cx="6323428" cy="1871003"/>
          </a:xfrm>
          <a:custGeom>
            <a:avLst/>
            <a:gdLst>
              <a:gd name="connsiteX0" fmla="*/ 6323428 w 6323428"/>
              <a:gd name="connsiteY0" fmla="*/ 661182 h 1871003"/>
              <a:gd name="connsiteX1" fmla="*/ 6323428 w 6323428"/>
              <a:gd name="connsiteY1" fmla="*/ 1871003 h 1871003"/>
              <a:gd name="connsiteX2" fmla="*/ 0 w 6323428"/>
              <a:gd name="connsiteY2" fmla="*/ 1871003 h 1871003"/>
              <a:gd name="connsiteX3" fmla="*/ 0 w 6323428"/>
              <a:gd name="connsiteY3" fmla="*/ 0 h 1871003"/>
              <a:gd name="connsiteX4" fmla="*/ 6323428 w 6323428"/>
              <a:gd name="connsiteY4" fmla="*/ 661182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3428" h="1871003">
                <a:moveTo>
                  <a:pt x="6323428" y="661182"/>
                </a:moveTo>
                <a:lnTo>
                  <a:pt x="6323428" y="1871003"/>
                </a:lnTo>
                <a:lnTo>
                  <a:pt x="0" y="1871003"/>
                </a:lnTo>
                <a:lnTo>
                  <a:pt x="0" y="0"/>
                </a:lnTo>
                <a:lnTo>
                  <a:pt x="6323428" y="661182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432000" bIns="144000" rtlCol="0" anchor="t" anchorCtr="0">
            <a:spAutoFit/>
          </a:bodyPr>
          <a:lstStyle/>
          <a:p>
            <a:pPr algn="ctr"/>
            <a:endParaRPr lang="de-CH" sz="2400" b="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3530" y="5798843"/>
            <a:ext cx="5620071" cy="798509"/>
          </a:xfrm>
        </p:spPr>
        <p:txBody>
          <a:bodyPr bIns="0" anchor="t" anchorCtr="0">
            <a:noAutofit/>
          </a:bodyPr>
          <a:lstStyle>
            <a:lvl1pPr algn="l">
              <a:lnSpc>
                <a:spcPts val="3100"/>
              </a:lnSpc>
              <a:defRPr sz="2400" b="1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/>
              <a:t>Fügen Sie hier Ihren Text ein. Es sind auch zwei Zeilen möglich.</a:t>
            </a:r>
          </a:p>
        </p:txBody>
      </p:sp>
      <p:pic>
        <p:nvPicPr>
          <p:cNvPr id="5" name="LogoInternational" hidden="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6"/>
            <a:ext cx="3021822" cy="245237"/>
          </a:xfrm>
          <a:prstGeom prst="rect">
            <a:avLst/>
          </a:prstGeom>
        </p:spPr>
      </p:pic>
      <p:pic>
        <p:nvPicPr>
          <p:cNvPr id="6" name="LogoCargo" hidden="1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6"/>
            <a:ext cx="2614479" cy="245237"/>
          </a:xfrm>
          <a:prstGeom prst="rect">
            <a:avLst/>
          </a:prstGeom>
        </p:spPr>
      </p:pic>
      <p:pic>
        <p:nvPicPr>
          <p:cNvPr id="9" name="LogoSBB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3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7.tiff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7.tiff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image" Target="../media/image7.tiff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image" Target="../media/image14.emf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image" Target="../media/image7.tiff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theme" Target="../theme/theme6.xml"/><Relationship Id="rId27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noProof="0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695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19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115662-413A-4888-B9BC-797CDE14544F}" type="slidenum">
              <a:rPr lang="de-CH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115662-413A-4888-B9BC-797CDE14544F}" type="slidenum">
              <a:rPr lang="de-CH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7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Einführungsprogramm VR Urech • SBB Infrastruktur • 21.08.2015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5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n-NO"/>
              <a:t>SBB • Leitbild AME • Juni 2017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6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9033633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0" name="think-cell Folie" r:id="rId25" imgW="270" imgH="270" progId="TCLayout.ActiveDocument.1">
                  <p:embed/>
                </p:oleObj>
              </mc:Choice>
              <mc:Fallback>
                <p:oleObj name="think-cell Folie" r:id="rId2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SBB • Infrastruktur • ET-EOP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  <p:pic>
        <p:nvPicPr>
          <p:cNvPr id="12" name="LogoSBB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4" y="324000"/>
            <a:ext cx="207131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8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SBB • Division • Abteilung oder Bereich • DD.MM.YY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618257"/>
            <a:ext cx="396044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74" y="6618257"/>
            <a:ext cx="298376" cy="123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115662-413A-4888-B9BC-797CDE14544F}" type="slidenum">
              <a:rPr lang="de-CH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55999"/>
            <a:ext cx="8064500" cy="486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0645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9" name="LogoInternational" hidden="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0955"/>
            <a:ext cx="3021822" cy="245237"/>
          </a:xfrm>
          <a:prstGeom prst="rect">
            <a:avLst/>
          </a:prstGeom>
        </p:spPr>
      </p:pic>
      <p:pic>
        <p:nvPicPr>
          <p:cNvPr id="10" name="LogoCargo" hidden="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00" y="370955"/>
            <a:ext cx="2614479" cy="2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7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926" r:id="rId18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accent6"/>
        </a:buClr>
        <a:buSzPct val="80000"/>
        <a:buFont typeface="Wingdings 3" pitchFamily="18" charset="2"/>
        <a:buChar char="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000000"/>
        </a:buClr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ts val="2500"/>
        </a:lnSpc>
        <a:spcBef>
          <a:spcPts val="1000"/>
        </a:spcBef>
        <a:buClr>
          <a:schemeClr val="tx1"/>
        </a:buClr>
        <a:buSzPct val="90000"/>
        <a:buFont typeface="Symbol" pitchFamily="18" charset="2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4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00000" indent="-288000" algn="l" defTabSz="914400" rtl="0" eaLnBrk="1" latinLnBrk="0" hangingPunct="1">
        <a:lnSpc>
          <a:spcPts val="2500"/>
        </a:lnSpc>
        <a:spcBef>
          <a:spcPts val="1000"/>
        </a:spcBef>
        <a:buClr>
          <a:srgbClr val="2D327D"/>
        </a:buClr>
        <a:buSzPct val="90000"/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434040"/>
            <a:ext cx="3600399" cy="1601960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Energy Metering @ SBB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33516"/>
            <a:ext cx="3384376" cy="701028"/>
          </a:xfrm>
        </p:spPr>
        <p:txBody>
          <a:bodyPr/>
          <a:lstStyle/>
          <a:p>
            <a:r>
              <a:rPr lang="de-CH" dirty="0"/>
              <a:t>John Hegarty</a:t>
            </a:r>
          </a:p>
          <a:p>
            <a:r>
              <a:rPr lang="de-CH" dirty="0"/>
              <a:t>ERESS Forum, 13. June 2019</a:t>
            </a:r>
          </a:p>
        </p:txBody>
      </p:sp>
    </p:spTree>
    <p:extLst>
      <p:ext uri="{BB962C8B-B14F-4D97-AF65-F5344CB8AC3E}">
        <p14:creationId xmlns:p14="http://schemas.microsoft.com/office/powerpoint/2010/main" val="213759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9C9F4-2114-49DF-BCAB-83F3D8A7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09" y="362912"/>
            <a:ext cx="8064500" cy="738664"/>
          </a:xfrm>
        </p:spPr>
        <p:txBody>
          <a:bodyPr/>
          <a:lstStyle/>
          <a:p>
            <a:r>
              <a:rPr lang="de-CH" dirty="0"/>
              <a:t>SBB Project - Meter </a:t>
            </a:r>
            <a:r>
              <a:rPr lang="de-CH" dirty="0" err="1"/>
              <a:t>Installations</a:t>
            </a:r>
            <a:r>
              <a:rPr lang="de-CH" dirty="0"/>
              <a:t> 2016-2019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A3EF38-B540-496F-A00F-4B09E265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09" y="1340768"/>
            <a:ext cx="7953782" cy="5080775"/>
          </a:xfrm>
          <a:prstGeom prst="rect">
            <a:avLst/>
          </a:prstGeom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431E84A3-935C-4474-BA7C-30012EAAAA68}"/>
              </a:ext>
            </a:extLst>
          </p:cNvPr>
          <p:cNvSpPr txBox="1">
            <a:spLocks/>
          </p:cNvSpPr>
          <p:nvPr/>
        </p:nvSpPr>
        <p:spPr>
          <a:xfrm>
            <a:off x="5725048" y="6544268"/>
            <a:ext cx="2832624" cy="19710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sz="600" dirty="0"/>
              <a:t>SBB • Infrastructure • Energie • 06-2019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452A17BF-9D61-48A6-A8B8-1F0C9CF723DC}"/>
              </a:ext>
            </a:extLst>
          </p:cNvPr>
          <p:cNvSpPr txBox="1">
            <a:spLocks/>
          </p:cNvSpPr>
          <p:nvPr/>
        </p:nvSpPr>
        <p:spPr>
          <a:xfrm>
            <a:off x="8582872" y="6544268"/>
            <a:ext cx="237600" cy="197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15662-413A-4888-B9BC-797CDE14544F}" type="slidenum">
              <a:rPr lang="de-CH" sz="800" smtClean="0">
                <a:latin typeface="+mn-lt"/>
              </a:rPr>
              <a:pPr/>
              <a:t>2</a:t>
            </a:fld>
            <a:endParaRPr lang="de-CH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20362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filer23L\I-EN2311L\PROJECT\Energieverrechnung.B3828\10 Projektmanagement\40 Umfeld\40 Kommunikation\Fachzeitschrift\Artikel\Grafiken\Grafiken Artikel definitiv\Grafik-Components_041215.png">
            <a:extLst>
              <a:ext uri="{FF2B5EF4-FFF2-40B4-BE49-F238E27FC236}">
                <a16:creationId xmlns:a16="http://schemas.microsoft.com/office/drawing/2014/main" id="{28DE047F-63CE-4731-8731-86E89BE4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85" y="958743"/>
            <a:ext cx="8000908" cy="5638609"/>
          </a:xfrm>
          <a:prstGeom prst="rect">
            <a:avLst/>
          </a:prstGeom>
          <a:solidFill>
            <a:schemeClr val="bg1">
              <a:lumMod val="95000"/>
              <a:alpha val="34118"/>
            </a:schemeClr>
          </a:solidFill>
          <a:extLst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4750A91-CF5F-4999-A57E-AE06AEB4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92" y="606301"/>
            <a:ext cx="8064500" cy="738664"/>
          </a:xfrm>
        </p:spPr>
        <p:txBody>
          <a:bodyPr/>
          <a:lstStyle/>
          <a:p>
            <a:r>
              <a:rPr lang="de-CH" dirty="0"/>
              <a:t>Energy Measurement System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railway</a:t>
            </a:r>
            <a:r>
              <a:rPr lang="de-CH" dirty="0"/>
              <a:t> </a:t>
            </a:r>
            <a:r>
              <a:rPr lang="de-CH" dirty="0" err="1"/>
              <a:t>vehicles</a:t>
            </a:r>
            <a:endParaRPr lang="de-CH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2830E9D6-0065-4348-9F72-B998EC7DBCE2}"/>
              </a:ext>
            </a:extLst>
          </p:cNvPr>
          <p:cNvSpPr txBox="1">
            <a:spLocks/>
          </p:cNvSpPr>
          <p:nvPr/>
        </p:nvSpPr>
        <p:spPr>
          <a:xfrm>
            <a:off x="5725048" y="6544268"/>
            <a:ext cx="2832624" cy="19710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sz="600" dirty="0"/>
              <a:t>SBB • Infrastructure • Energie • 06-2019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5CBE9ABC-13FC-4BB0-A034-BBC5429B8A53}"/>
              </a:ext>
            </a:extLst>
          </p:cNvPr>
          <p:cNvSpPr txBox="1">
            <a:spLocks/>
          </p:cNvSpPr>
          <p:nvPr/>
        </p:nvSpPr>
        <p:spPr>
          <a:xfrm>
            <a:off x="8582872" y="6544268"/>
            <a:ext cx="237600" cy="197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15662-413A-4888-B9BC-797CDE14544F}" type="slidenum">
              <a:rPr lang="de-CH" sz="800" smtClean="0">
                <a:latin typeface="+mn-lt"/>
              </a:rPr>
              <a:pPr/>
              <a:t>3</a:t>
            </a:fld>
            <a:endParaRPr lang="de-CH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51794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filer23L\I-EN2311L\PROJECT\Energieverrechnung.B3828\10 Projektmanagement\40 Umfeld\40 Kommunikation\Fachzeitschrift\Artikel\Grafiken\Grafiken Artikel definitiv\Grafik-Components_041215.png">
            <a:extLst>
              <a:ext uri="{FF2B5EF4-FFF2-40B4-BE49-F238E27FC236}">
                <a16:creationId xmlns:a16="http://schemas.microsoft.com/office/drawing/2014/main" id="{28DE047F-63CE-4731-8731-86E89BE4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85" y="958743"/>
            <a:ext cx="8000908" cy="5638609"/>
          </a:xfrm>
          <a:prstGeom prst="rect">
            <a:avLst/>
          </a:prstGeom>
          <a:solidFill>
            <a:schemeClr val="bg1">
              <a:lumMod val="95000"/>
              <a:alpha val="34118"/>
            </a:schemeClr>
          </a:solidFill>
          <a:extLst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4750A91-CF5F-4999-A57E-AE06AEB4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92" y="606301"/>
            <a:ext cx="8064500" cy="738664"/>
          </a:xfrm>
        </p:spPr>
        <p:txBody>
          <a:bodyPr/>
          <a:lstStyle/>
          <a:p>
            <a:r>
              <a:rPr lang="de-CH" dirty="0"/>
              <a:t>Energy Measurement System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railway</a:t>
            </a:r>
            <a:r>
              <a:rPr lang="de-CH" dirty="0"/>
              <a:t> </a:t>
            </a:r>
            <a:r>
              <a:rPr lang="de-CH" dirty="0" err="1"/>
              <a:t>vehicles</a:t>
            </a:r>
            <a:endParaRPr lang="de-CH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F0E6645-530B-4AE5-8FED-F1FA144C1D43}"/>
              </a:ext>
            </a:extLst>
          </p:cNvPr>
          <p:cNvSpPr/>
          <p:nvPr/>
        </p:nvSpPr>
        <p:spPr>
          <a:xfrm>
            <a:off x="642234" y="1999396"/>
            <a:ext cx="6914885" cy="63341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0" rIns="0" bIns="0" rtlCol="0" anchor="ctr" anchorCtr="0">
            <a:noAutofit/>
          </a:bodyPr>
          <a:lstStyle/>
          <a:p>
            <a:r>
              <a:rPr lang="de-CH" sz="1400" b="1" dirty="0" err="1">
                <a:solidFill>
                  <a:schemeClr val="bg1"/>
                </a:solidFill>
              </a:rPr>
              <a:t>Optimised</a:t>
            </a:r>
            <a:r>
              <a:rPr lang="de-CH" sz="1400" b="1" dirty="0">
                <a:solidFill>
                  <a:schemeClr val="bg1"/>
                </a:solidFill>
              </a:rPr>
              <a:t> EMS </a:t>
            </a:r>
            <a:r>
              <a:rPr lang="de-CH" sz="1400" b="1" dirty="0" err="1">
                <a:solidFill>
                  <a:schemeClr val="bg1"/>
                </a:solidFill>
              </a:rPr>
              <a:t>for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each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vehicle</a:t>
            </a:r>
            <a:r>
              <a:rPr lang="de-CH" sz="1400" b="1" dirty="0">
                <a:solidFill>
                  <a:schemeClr val="bg1"/>
                </a:solidFill>
              </a:rPr>
              <a:t> type (</a:t>
            </a:r>
            <a:r>
              <a:rPr lang="de-CH" sz="1400" b="1" dirty="0" err="1">
                <a:solidFill>
                  <a:schemeClr val="bg1"/>
                </a:solidFill>
              </a:rPr>
              <a:t>engine</a:t>
            </a:r>
            <a:r>
              <a:rPr lang="de-CH" sz="1400" b="1" dirty="0">
                <a:solidFill>
                  <a:schemeClr val="bg1"/>
                </a:solidFill>
              </a:rPr>
              <a:t> power &lt;&gt; </a:t>
            </a:r>
            <a:r>
              <a:rPr lang="de-CH" sz="1400" b="1" dirty="0" err="1">
                <a:solidFill>
                  <a:schemeClr val="bg1"/>
                </a:solidFill>
              </a:rPr>
              <a:t>sensor</a:t>
            </a:r>
            <a:r>
              <a:rPr lang="de-CH" sz="1400" b="1" dirty="0">
                <a:solidFill>
                  <a:schemeClr val="bg1"/>
                </a:solidFill>
              </a:rPr>
              <a:t> &lt;&gt; </a:t>
            </a:r>
            <a:r>
              <a:rPr lang="de-CH" sz="1400" b="1" dirty="0" err="1">
                <a:solidFill>
                  <a:schemeClr val="bg1"/>
                </a:solidFill>
              </a:rPr>
              <a:t>meter</a:t>
            </a:r>
            <a:r>
              <a:rPr lang="de-CH" sz="1400" b="1" dirty="0">
                <a:solidFill>
                  <a:schemeClr val="bg1"/>
                </a:solidFill>
              </a:rPr>
              <a:t>) </a:t>
            </a:r>
          </a:p>
          <a:p>
            <a:r>
              <a:rPr lang="de-CH" sz="1400" b="1" dirty="0">
                <a:solidFill>
                  <a:schemeClr val="bg1"/>
                </a:solidFill>
              </a:rPr>
              <a:t>	=&gt; Fleet </a:t>
            </a:r>
            <a:r>
              <a:rPr lang="de-CH" sz="1400" b="1" dirty="0" err="1">
                <a:solidFill>
                  <a:schemeClr val="bg1"/>
                </a:solidFill>
              </a:rPr>
              <a:t>engineers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need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to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undertand</a:t>
            </a:r>
            <a:r>
              <a:rPr lang="de-CH" sz="1400" b="1" dirty="0">
                <a:solidFill>
                  <a:schemeClr val="bg1"/>
                </a:solidFill>
              </a:rPr>
              <a:t> EMS design	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600B993-93FD-4C48-BB28-4EEED185AA97}"/>
              </a:ext>
            </a:extLst>
          </p:cNvPr>
          <p:cNvSpPr/>
          <p:nvPr/>
        </p:nvSpPr>
        <p:spPr>
          <a:xfrm>
            <a:off x="1272178" y="3566009"/>
            <a:ext cx="6914885" cy="63341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36000" bIns="36000" rtlCol="0" anchor="ctr" anchorCtr="0">
            <a:noAutofit/>
          </a:bodyPr>
          <a:lstStyle/>
          <a:p>
            <a:r>
              <a:rPr lang="de-CH" sz="1400" b="1" dirty="0">
                <a:solidFill>
                  <a:schemeClr val="bg1"/>
                </a:solidFill>
              </a:rPr>
              <a:t>Hightech </a:t>
            </a:r>
            <a:r>
              <a:rPr lang="de-CH" sz="1400" b="1" dirty="0" err="1">
                <a:solidFill>
                  <a:schemeClr val="bg1"/>
                </a:solidFill>
              </a:rPr>
              <a:t>systems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with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complex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software</a:t>
            </a:r>
            <a:r>
              <a:rPr lang="de-CH" sz="1400" b="1" dirty="0">
                <a:solidFill>
                  <a:schemeClr val="bg1"/>
                </a:solidFill>
              </a:rPr>
              <a:t> and sensitive </a:t>
            </a:r>
            <a:r>
              <a:rPr lang="de-CH" sz="1400" b="1" dirty="0" err="1">
                <a:solidFill>
                  <a:schemeClr val="bg1"/>
                </a:solidFill>
              </a:rPr>
              <a:t>electronics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de-CH" sz="1400" b="1" dirty="0">
                <a:solidFill>
                  <a:schemeClr val="bg1"/>
                </a:solidFill>
              </a:rPr>
              <a:t>	=&gt; plan </a:t>
            </a:r>
            <a:r>
              <a:rPr lang="de-CH" sz="1400" b="1" dirty="0" err="1">
                <a:solidFill>
                  <a:schemeClr val="bg1"/>
                </a:solidFill>
              </a:rPr>
              <a:t>specific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training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for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installation</a:t>
            </a:r>
            <a:r>
              <a:rPr lang="de-CH" sz="1400" b="1" dirty="0">
                <a:solidFill>
                  <a:schemeClr val="bg1"/>
                </a:solidFill>
              </a:rPr>
              <a:t> and </a:t>
            </a:r>
            <a:r>
              <a:rPr lang="de-CH" sz="1400" b="1" dirty="0" err="1">
                <a:solidFill>
                  <a:schemeClr val="bg1"/>
                </a:solidFill>
              </a:rPr>
              <a:t>maintenance</a:t>
            </a:r>
            <a:r>
              <a:rPr lang="de-CH" sz="1400" b="1" dirty="0">
                <a:solidFill>
                  <a:schemeClr val="bg1"/>
                </a:solidFill>
              </a:rPr>
              <a:t> personal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47B4F2-4743-4B28-A85E-9372E4DD6910}"/>
              </a:ext>
            </a:extLst>
          </p:cNvPr>
          <p:cNvSpPr/>
          <p:nvPr/>
        </p:nvSpPr>
        <p:spPr>
          <a:xfrm>
            <a:off x="1619672" y="4377822"/>
            <a:ext cx="6914885" cy="63341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0" rIns="0" bIns="0" rtlCol="0" anchor="ctr" anchorCtr="0">
            <a:noAutofit/>
          </a:bodyPr>
          <a:lstStyle/>
          <a:p>
            <a:r>
              <a:rPr lang="de-CH" sz="1400" b="1" dirty="0" err="1">
                <a:solidFill>
                  <a:schemeClr val="bg1"/>
                </a:solidFill>
              </a:rPr>
              <a:t>Conformity</a:t>
            </a:r>
            <a:r>
              <a:rPr lang="de-CH" sz="1400" b="1" dirty="0">
                <a:solidFill>
                  <a:schemeClr val="bg1"/>
                </a:solidFill>
              </a:rPr>
              <a:t> Assessment </a:t>
            </a:r>
            <a:r>
              <a:rPr lang="de-CH" sz="1400" b="1" dirty="0" err="1">
                <a:solidFill>
                  <a:schemeClr val="bg1"/>
                </a:solidFill>
              </a:rPr>
              <a:t>is</a:t>
            </a:r>
            <a:r>
              <a:rPr lang="de-CH" sz="1400" b="1" dirty="0">
                <a:solidFill>
                  <a:schemeClr val="bg1"/>
                </a:solidFill>
              </a:rPr>
              <a:t> a </a:t>
            </a:r>
            <a:r>
              <a:rPr lang="de-CH" sz="1400" b="1" dirty="0" err="1">
                <a:solidFill>
                  <a:schemeClr val="bg1"/>
                </a:solidFill>
              </a:rPr>
              <a:t>good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quality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control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for</a:t>
            </a:r>
            <a:r>
              <a:rPr lang="de-CH" sz="1400" b="1" dirty="0">
                <a:solidFill>
                  <a:schemeClr val="bg1"/>
                </a:solidFill>
              </a:rPr>
              <a:t> all EMS</a:t>
            </a:r>
          </a:p>
          <a:p>
            <a:r>
              <a:rPr lang="de-CH" sz="1400" b="1" dirty="0">
                <a:solidFill>
                  <a:schemeClr val="bg1"/>
                </a:solidFill>
              </a:rPr>
              <a:t>	=&gt; </a:t>
            </a:r>
            <a:r>
              <a:rPr lang="de-CH" sz="1400" b="1" dirty="0" err="1">
                <a:solidFill>
                  <a:schemeClr val="bg1"/>
                </a:solidFill>
              </a:rPr>
              <a:t>needs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to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be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done</a:t>
            </a:r>
            <a:r>
              <a:rPr lang="de-CH" sz="1400" b="1" dirty="0">
                <a:solidFill>
                  <a:schemeClr val="bg1"/>
                </a:solidFill>
              </a:rPr>
              <a:t> at </a:t>
            </a:r>
            <a:r>
              <a:rPr lang="de-CH" sz="1400" b="1" dirty="0" err="1">
                <a:solidFill>
                  <a:schemeClr val="bg1"/>
                </a:solidFill>
              </a:rPr>
              <a:t>vehicle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level</a:t>
            </a:r>
            <a:r>
              <a:rPr lang="de-CH" sz="1400" b="1" dirty="0">
                <a:solidFill>
                  <a:schemeClr val="bg1"/>
                </a:solidFill>
              </a:rPr>
              <a:t>, not just </a:t>
            </a:r>
            <a:r>
              <a:rPr lang="de-CH" sz="1400" b="1" dirty="0" err="1">
                <a:solidFill>
                  <a:schemeClr val="bg1"/>
                </a:solidFill>
              </a:rPr>
              <a:t>component</a:t>
            </a:r>
            <a:endParaRPr lang="de-CH" sz="1400" b="1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DD506D-A291-45F7-A74A-02DA7E89DB09}"/>
              </a:ext>
            </a:extLst>
          </p:cNvPr>
          <p:cNvSpPr/>
          <p:nvPr/>
        </p:nvSpPr>
        <p:spPr>
          <a:xfrm>
            <a:off x="1909821" y="5187027"/>
            <a:ext cx="6914885" cy="63341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0" rIns="0" bIns="0" rtlCol="0" anchor="ctr" anchorCtr="0">
            <a:noAutofit/>
          </a:bodyPr>
          <a:lstStyle/>
          <a:p>
            <a:r>
              <a:rPr lang="de-CH" sz="1400" b="1" dirty="0">
                <a:solidFill>
                  <a:schemeClr val="bg1"/>
                </a:solidFill>
              </a:rPr>
              <a:t>Managing </a:t>
            </a:r>
            <a:r>
              <a:rPr lang="de-CH" sz="1400" b="1" dirty="0" err="1">
                <a:solidFill>
                  <a:schemeClr val="bg1"/>
                </a:solidFill>
              </a:rPr>
              <a:t>the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data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flow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from</a:t>
            </a:r>
            <a:r>
              <a:rPr lang="de-CH" sz="1400" b="1" dirty="0">
                <a:solidFill>
                  <a:schemeClr val="bg1"/>
                </a:solidFill>
              </a:rPr>
              <a:t> DHS </a:t>
            </a:r>
            <a:r>
              <a:rPr lang="de-CH" sz="1400" b="1" dirty="0" err="1">
                <a:solidFill>
                  <a:schemeClr val="bg1"/>
                </a:solidFill>
              </a:rPr>
              <a:t>to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billing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system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can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involve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several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parties</a:t>
            </a:r>
            <a:endParaRPr lang="de-CH" sz="1400" b="1" dirty="0">
              <a:solidFill>
                <a:schemeClr val="bg1"/>
              </a:solidFill>
            </a:endParaRPr>
          </a:p>
          <a:p>
            <a:r>
              <a:rPr lang="de-CH" sz="1400" b="1" dirty="0">
                <a:solidFill>
                  <a:schemeClr val="bg1"/>
                </a:solidFill>
              </a:rPr>
              <a:t>	=&gt; </a:t>
            </a:r>
            <a:r>
              <a:rPr lang="de-CH" sz="1400" b="1" dirty="0" err="1">
                <a:solidFill>
                  <a:schemeClr val="bg1"/>
                </a:solidFill>
              </a:rPr>
              <a:t>role</a:t>
            </a:r>
            <a:r>
              <a:rPr lang="de-CH" sz="1400" b="1" dirty="0">
                <a:solidFill>
                  <a:schemeClr val="bg1"/>
                </a:solidFill>
              </a:rPr>
              <a:t>, </a:t>
            </a:r>
            <a:r>
              <a:rPr lang="de-CH" sz="1400" b="1" dirty="0" err="1">
                <a:solidFill>
                  <a:schemeClr val="bg1"/>
                </a:solidFill>
              </a:rPr>
              <a:t>responibilites</a:t>
            </a:r>
            <a:r>
              <a:rPr lang="de-CH" sz="1400" b="1" dirty="0">
                <a:solidFill>
                  <a:schemeClr val="bg1"/>
                </a:solidFill>
              </a:rPr>
              <a:t> and </a:t>
            </a:r>
            <a:r>
              <a:rPr lang="de-CH" sz="1400" b="1" dirty="0" err="1">
                <a:solidFill>
                  <a:schemeClr val="bg1"/>
                </a:solidFill>
              </a:rPr>
              <a:t>interfaces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need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to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be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clear</a:t>
            </a:r>
            <a:endParaRPr lang="de-CH" sz="1400" b="1" dirty="0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D7ADFEF-2438-4033-AC59-74D339D31A2A}"/>
              </a:ext>
            </a:extLst>
          </p:cNvPr>
          <p:cNvSpPr/>
          <p:nvPr/>
        </p:nvSpPr>
        <p:spPr>
          <a:xfrm>
            <a:off x="994401" y="2787274"/>
            <a:ext cx="6914885" cy="63341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0" rIns="0" bIns="0" rtlCol="0" anchor="ctr" anchorCtr="0">
            <a:noAutofit/>
          </a:bodyPr>
          <a:lstStyle/>
          <a:p>
            <a:r>
              <a:rPr lang="de-CH" sz="1400" b="1" dirty="0">
                <a:solidFill>
                  <a:schemeClr val="bg1"/>
                </a:solidFill>
              </a:rPr>
              <a:t>Integration </a:t>
            </a:r>
            <a:r>
              <a:rPr lang="de-CH" sz="1400" b="1" dirty="0" err="1">
                <a:solidFill>
                  <a:schemeClr val="bg1"/>
                </a:solidFill>
              </a:rPr>
              <a:t>of</a:t>
            </a:r>
            <a:r>
              <a:rPr lang="de-CH" sz="1400" b="1" dirty="0">
                <a:solidFill>
                  <a:schemeClr val="bg1"/>
                </a:solidFill>
              </a:rPr>
              <a:t> EMS in </a:t>
            </a:r>
            <a:r>
              <a:rPr lang="de-CH" sz="1400" b="1" dirty="0" err="1">
                <a:solidFill>
                  <a:schemeClr val="bg1"/>
                </a:solidFill>
              </a:rPr>
              <a:t>the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vehicle</a:t>
            </a:r>
            <a:r>
              <a:rPr lang="de-CH" sz="1400" b="1" dirty="0">
                <a:solidFill>
                  <a:schemeClr val="bg1"/>
                </a:solidFill>
              </a:rPr>
              <a:t> – </a:t>
            </a:r>
            <a:r>
              <a:rPr lang="de-CH" sz="1400" b="1" dirty="0" err="1">
                <a:solidFill>
                  <a:schemeClr val="bg1"/>
                </a:solidFill>
              </a:rPr>
              <a:t>it’s</a:t>
            </a:r>
            <a:r>
              <a:rPr lang="de-CH" sz="1400" b="1" dirty="0">
                <a:solidFill>
                  <a:schemeClr val="bg1"/>
                </a:solidFill>
              </a:rPr>
              <a:t> not just a meter-box</a:t>
            </a:r>
          </a:p>
          <a:p>
            <a:r>
              <a:rPr lang="de-CH" sz="1400" b="1" dirty="0">
                <a:solidFill>
                  <a:schemeClr val="bg1"/>
                </a:solidFill>
              </a:rPr>
              <a:t>	=&gt; but also </a:t>
            </a:r>
            <a:r>
              <a:rPr lang="de-CH" sz="1400" b="1" dirty="0" err="1">
                <a:solidFill>
                  <a:schemeClr val="bg1"/>
                </a:solidFill>
              </a:rPr>
              <a:t>sensors</a:t>
            </a:r>
            <a:r>
              <a:rPr lang="de-CH" sz="1400" b="1" dirty="0">
                <a:solidFill>
                  <a:schemeClr val="bg1"/>
                </a:solidFill>
              </a:rPr>
              <a:t>, </a:t>
            </a:r>
            <a:r>
              <a:rPr lang="de-CH" sz="1400" b="1" dirty="0" err="1">
                <a:solidFill>
                  <a:schemeClr val="bg1"/>
                </a:solidFill>
              </a:rPr>
              <a:t>antennas</a:t>
            </a:r>
            <a:r>
              <a:rPr lang="de-CH" sz="1400" b="1" dirty="0">
                <a:solidFill>
                  <a:schemeClr val="bg1"/>
                </a:solidFill>
              </a:rPr>
              <a:t>, mobile </a:t>
            </a:r>
            <a:r>
              <a:rPr lang="de-CH" sz="1400" b="1" dirty="0" err="1">
                <a:solidFill>
                  <a:schemeClr val="bg1"/>
                </a:solidFill>
              </a:rPr>
              <a:t>routers</a:t>
            </a:r>
            <a:r>
              <a:rPr lang="de-CH" sz="1400" b="1" dirty="0">
                <a:solidFill>
                  <a:schemeClr val="bg1"/>
                </a:solidFill>
              </a:rPr>
              <a:t>, </a:t>
            </a:r>
            <a:r>
              <a:rPr lang="de-CH" sz="1400" b="1" dirty="0" err="1">
                <a:solidFill>
                  <a:schemeClr val="bg1"/>
                </a:solidFill>
              </a:rPr>
              <a:t>cabling</a:t>
            </a:r>
            <a:r>
              <a:rPr lang="de-CH" sz="1400" b="1" dirty="0">
                <a:solidFill>
                  <a:schemeClr val="bg1"/>
                </a:solidFill>
              </a:rPr>
              <a:t>, </a:t>
            </a:r>
            <a:r>
              <a:rPr lang="de-CH" sz="1400" b="1" dirty="0" err="1">
                <a:solidFill>
                  <a:schemeClr val="bg1"/>
                </a:solidFill>
              </a:rPr>
              <a:t>supports</a:t>
            </a:r>
            <a:r>
              <a:rPr lang="de-CH" sz="1400" b="1" dirty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2830E9D6-0065-4348-9F72-B998EC7DBCE2}"/>
              </a:ext>
            </a:extLst>
          </p:cNvPr>
          <p:cNvSpPr txBox="1">
            <a:spLocks/>
          </p:cNvSpPr>
          <p:nvPr/>
        </p:nvSpPr>
        <p:spPr>
          <a:xfrm>
            <a:off x="5725048" y="6544268"/>
            <a:ext cx="2832624" cy="19710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sz="600" dirty="0"/>
              <a:t>SBB • Infrastructure • Energie • 06-2019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5CBE9ABC-13FC-4BB0-A034-BBC5429B8A53}"/>
              </a:ext>
            </a:extLst>
          </p:cNvPr>
          <p:cNvSpPr txBox="1">
            <a:spLocks/>
          </p:cNvSpPr>
          <p:nvPr/>
        </p:nvSpPr>
        <p:spPr>
          <a:xfrm>
            <a:off x="8582872" y="6544268"/>
            <a:ext cx="237600" cy="197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15662-413A-4888-B9BC-797CDE14544F}" type="slidenum">
              <a:rPr lang="de-CH" sz="800" smtClean="0">
                <a:latin typeface="+mn-lt"/>
              </a:rPr>
              <a:pPr/>
              <a:t>4</a:t>
            </a:fld>
            <a:endParaRPr lang="de-CH" sz="800" dirty="0">
              <a:latin typeface="+mn-lt"/>
            </a:endParaRPr>
          </a:p>
        </p:txBody>
      </p:sp>
      <p:sp>
        <p:nvSpPr>
          <p:cNvPr id="22" name="Gewitterblitz 21">
            <a:extLst>
              <a:ext uri="{FF2B5EF4-FFF2-40B4-BE49-F238E27FC236}">
                <a16:creationId xmlns:a16="http://schemas.microsoft.com/office/drawing/2014/main" id="{8716523F-F25D-41BC-B00E-8BF2F43357ED}"/>
              </a:ext>
            </a:extLst>
          </p:cNvPr>
          <p:cNvSpPr/>
          <p:nvPr/>
        </p:nvSpPr>
        <p:spPr>
          <a:xfrm>
            <a:off x="251520" y="1967236"/>
            <a:ext cx="648072" cy="453652"/>
          </a:xfrm>
          <a:prstGeom prst="lightningBol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algn="ctr"/>
            <a:endParaRPr lang="de-CH" sz="2400" b="1" dirty="0"/>
          </a:p>
        </p:txBody>
      </p:sp>
      <p:sp>
        <p:nvSpPr>
          <p:cNvPr id="23" name="Gewitterblitz 22">
            <a:extLst>
              <a:ext uri="{FF2B5EF4-FFF2-40B4-BE49-F238E27FC236}">
                <a16:creationId xmlns:a16="http://schemas.microsoft.com/office/drawing/2014/main" id="{870FB99E-9D6A-48E2-AC2C-C10B829089AB}"/>
              </a:ext>
            </a:extLst>
          </p:cNvPr>
          <p:cNvSpPr/>
          <p:nvPr/>
        </p:nvSpPr>
        <p:spPr>
          <a:xfrm>
            <a:off x="541669" y="2687316"/>
            <a:ext cx="648072" cy="453652"/>
          </a:xfrm>
          <a:prstGeom prst="lightningBol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algn="ctr"/>
            <a:endParaRPr lang="de-CH" sz="2400" b="1" dirty="0"/>
          </a:p>
        </p:txBody>
      </p:sp>
      <p:sp>
        <p:nvSpPr>
          <p:cNvPr id="24" name="Gewitterblitz 23">
            <a:extLst>
              <a:ext uri="{FF2B5EF4-FFF2-40B4-BE49-F238E27FC236}">
                <a16:creationId xmlns:a16="http://schemas.microsoft.com/office/drawing/2014/main" id="{18327426-AEA2-4FED-8D2D-BE59A085C7FF}"/>
              </a:ext>
            </a:extLst>
          </p:cNvPr>
          <p:cNvSpPr/>
          <p:nvPr/>
        </p:nvSpPr>
        <p:spPr>
          <a:xfrm>
            <a:off x="1115616" y="4269862"/>
            <a:ext cx="648072" cy="453652"/>
          </a:xfrm>
          <a:prstGeom prst="lightningBol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algn="ctr"/>
            <a:endParaRPr lang="de-CH" sz="2400" b="1" dirty="0"/>
          </a:p>
        </p:txBody>
      </p:sp>
      <p:sp>
        <p:nvSpPr>
          <p:cNvPr id="25" name="Gewitterblitz 24">
            <a:extLst>
              <a:ext uri="{FF2B5EF4-FFF2-40B4-BE49-F238E27FC236}">
                <a16:creationId xmlns:a16="http://schemas.microsoft.com/office/drawing/2014/main" id="{EBF55C2B-41E2-486A-90E6-F5711502F737}"/>
              </a:ext>
            </a:extLst>
          </p:cNvPr>
          <p:cNvSpPr/>
          <p:nvPr/>
        </p:nvSpPr>
        <p:spPr>
          <a:xfrm>
            <a:off x="1475656" y="5135588"/>
            <a:ext cx="648072" cy="453652"/>
          </a:xfrm>
          <a:prstGeom prst="lightningBol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algn="ctr"/>
            <a:endParaRPr lang="de-CH" sz="2400" b="1" dirty="0"/>
          </a:p>
        </p:txBody>
      </p:sp>
      <p:sp>
        <p:nvSpPr>
          <p:cNvPr id="26" name="Gewitterblitz 25">
            <a:extLst>
              <a:ext uri="{FF2B5EF4-FFF2-40B4-BE49-F238E27FC236}">
                <a16:creationId xmlns:a16="http://schemas.microsoft.com/office/drawing/2014/main" id="{BFEE2CFC-7AD0-423F-B7F4-C4DAF120F83C}"/>
              </a:ext>
            </a:extLst>
          </p:cNvPr>
          <p:cNvSpPr/>
          <p:nvPr/>
        </p:nvSpPr>
        <p:spPr>
          <a:xfrm>
            <a:off x="809980" y="3461777"/>
            <a:ext cx="648072" cy="453652"/>
          </a:xfrm>
          <a:prstGeom prst="lightningBol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rmAutofit fontScale="25000" lnSpcReduction="20000"/>
          </a:bodyPr>
          <a:lstStyle/>
          <a:p>
            <a:pPr algn="ctr"/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1759171938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BB1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10.xml><?xml version="1.0" encoding="utf-8"?>
<a:theme xmlns:a="http://schemas.openxmlformats.org/drawingml/2006/main" name="6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11.xml><?xml version="1.0" encoding="utf-8"?>
<a:theme xmlns:a="http://schemas.openxmlformats.org/drawingml/2006/main" name="7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BB_D43_20120330(1)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3.xml><?xml version="1.0" encoding="utf-8"?>
<a:theme xmlns:a="http://schemas.openxmlformats.org/drawingml/2006/main" name="4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4.xml><?xml version="1.0" encoding="utf-8"?>
<a:theme xmlns:a="http://schemas.openxmlformats.org/drawingml/2006/main" name="2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5.xml><?xml version="1.0" encoding="utf-8"?>
<a:theme xmlns:a="http://schemas.openxmlformats.org/drawingml/2006/main" name="14_SBB_D43_20120330(1)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6.xml><?xml version="1.0" encoding="utf-8"?>
<a:theme xmlns:a="http://schemas.openxmlformats.org/drawingml/2006/main" name="12_SBB_D43_20120330(1)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7.xml><?xml version="1.0" encoding="utf-8"?>
<a:theme xmlns:a="http://schemas.openxmlformats.org/drawingml/2006/main" name="1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8.xml><?xml version="1.0" encoding="utf-8"?>
<a:theme xmlns:a="http://schemas.openxmlformats.org/drawingml/2006/main" name="3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ppt/theme/theme9.xml><?xml version="1.0" encoding="utf-8"?>
<a:theme xmlns:a="http://schemas.openxmlformats.org/drawingml/2006/main" name="5_Vorlage_SBB">
  <a:themeElements>
    <a:clrScheme name="Custom 1">
      <a:dk1>
        <a:sysClr val="windowText" lastClr="000000"/>
      </a:dk1>
      <a:lt1>
        <a:sysClr val="window" lastClr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EB0000"/>
      </a:accent6>
      <a:hlink>
        <a:srgbClr val="2D327D"/>
      </a:hlink>
      <a:folHlink>
        <a:srgbClr val="D5D6E5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rm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</a:theme>
</file>

<file path=customUI/customUI14.xml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d8cf5b-2ef9-4965-adf3-9102ada8ec02">YJX6FTAZ6DK4-199213631-5330</_dlc_DocId>
    <_dlc_DocIdUrl xmlns="3ed8cf5b-2ef9-4965-adf3-9102ada8ec02">
      <Url>https://sbb.sharepoint.com/sites/I-EN-SUP/_layouts/15/DocIdRedir.aspx?ID=YJX6FTAZ6DK4-199213631-5330</Url>
      <Description>YJX6FTAZ6DK4-199213631-5330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762905E32CE44FACF264BDD20ACA7A" ma:contentTypeVersion="8" ma:contentTypeDescription="Ein neues Dokument erstellen." ma:contentTypeScope="" ma:versionID="88b4d124ab3efd4b95ee6da646f07aef">
  <xsd:schema xmlns:xsd="http://www.w3.org/2001/XMLSchema" xmlns:xs="http://www.w3.org/2001/XMLSchema" xmlns:p="http://schemas.microsoft.com/office/2006/metadata/properties" xmlns:ns2="4320832b-db16-42d4-93f1-1604d9d2bfc0" xmlns:ns3="3ed8cf5b-2ef9-4965-adf3-9102ada8ec02" targetNamespace="http://schemas.microsoft.com/office/2006/metadata/properties" ma:root="true" ma:fieldsID="65ff1b6a85885f2db256691c4532a5ec" ns2:_="" ns3:_="">
    <xsd:import namespace="4320832b-db16-42d4-93f1-1604d9d2bfc0"/>
    <xsd:import namespace="3ed8cf5b-2ef9-4965-adf3-9102ada8ec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0832b-db16-42d4-93f1-1604d9d2b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8cf5b-2ef9-4965-adf3-9102ada8e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6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7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6CA935F-ED2D-4BF5-AEF4-696F9593F8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9EA84-9855-4B86-9F1D-D001A516D58C}">
  <ds:schemaRefs>
    <ds:schemaRef ds:uri="http://schemas.microsoft.com/office/2006/metadata/properties"/>
    <ds:schemaRef ds:uri="3ed8cf5b-2ef9-4965-adf3-9102ada8ec02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320832b-db16-42d4-93f1-1604d9d2bfc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1C038C-9654-4EB5-9108-BE6D84DF8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20832b-db16-42d4-93f1-1604d9d2bfc0"/>
    <ds:schemaRef ds:uri="3ed8cf5b-2ef9-4965-adf3-9102ada8e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F41E0CA-6DA3-4E90-8190-3849A2162D9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</Words>
  <Application>Microsoft Office PowerPoint</Application>
  <PresentationFormat>Skjermfremvisning (4:3)</PresentationFormat>
  <Paragraphs>24</Paragraphs>
  <Slides>4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20" baseType="lpstr">
      <vt:lpstr>Arial</vt:lpstr>
      <vt:lpstr>Calibri</vt:lpstr>
      <vt:lpstr>Symbol</vt:lpstr>
      <vt:lpstr>Wingdings 3</vt:lpstr>
      <vt:lpstr>Vorlage_SBB</vt:lpstr>
      <vt:lpstr>3_SBB_D43_20120330(1)</vt:lpstr>
      <vt:lpstr>4_Vorlage_SBB</vt:lpstr>
      <vt:lpstr>2_Vorlage_SBB</vt:lpstr>
      <vt:lpstr>14_SBB_D43_20120330(1)</vt:lpstr>
      <vt:lpstr>12_SBB_D43_20120330(1)</vt:lpstr>
      <vt:lpstr>1_Vorlage_SBB</vt:lpstr>
      <vt:lpstr>3_Vorlage_SBB</vt:lpstr>
      <vt:lpstr>5_Vorlage_SBB</vt:lpstr>
      <vt:lpstr>6_Vorlage_SBB</vt:lpstr>
      <vt:lpstr>7_Vorlage_SBB</vt:lpstr>
      <vt:lpstr>think-cell Folie</vt:lpstr>
      <vt:lpstr>Energy Metering @ SBB</vt:lpstr>
      <vt:lpstr>SBB Project - Meter Installations 2016-2019</vt:lpstr>
      <vt:lpstr>Energy Measurement System for railway vehicles</vt:lpstr>
      <vt:lpstr>Energy Measurement System for railway vehicles</vt:lpstr>
    </vt:vector>
  </TitlesOfParts>
  <Company>SBB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Metering @ SBB</dc:title>
  <dc:creator>Danzeisen Nicole (K-KOM-MF-CID)</dc:creator>
  <cp:lastModifiedBy>Turid Brenn Egge</cp:lastModifiedBy>
  <cp:revision>40</cp:revision>
  <dcterms:created xsi:type="dcterms:W3CDTF">2017-03-22T09:11:37Z</dcterms:created>
  <dcterms:modified xsi:type="dcterms:W3CDTF">2019-06-06T08:32:53Z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0x0101007E762905E32CE44FACF264BDD20ACA7A</vt:lpwstr>
  </property>
  <property fmtid="{D5CDD505-2E9C-101B-9397-08002B2CF9AE}" pid="3" name="_dlc_DocIdItemGuid">
    <vt:lpwstr>fdcacb3a-86bb-426d-9347-0b4d24bfadf5</vt:lpwstr>
  </property>
  <property fmtid="{D5CDD505-2E9C-101B-9397-08002B2CF9AE}" pid="4" name="Confidentiality">
    <vt:lpwstr>2;#Intern|62a0be02-f36a-4921-b808-50c565cb6ae4</vt:lpwstr>
  </property>
  <property fmtid="{D5CDD505-2E9C-101B-9397-08002B2CF9AE}" pid="5" name="Status">
    <vt:lpwstr>1;#In Arbeit|5da52893-878e-4f16-8c0f-6f1d371a87cc</vt:lpwstr>
  </property>
  <property fmtid="{D5CDD505-2E9C-101B-9397-08002B2CF9AE}" pid="6" name="Keyword">
    <vt:lpwstr/>
  </property>
  <property fmtid="{D5CDD505-2E9C-101B-9397-08002B2CF9AE}" pid="7" name="DateBDPTitle">
    <vt:lpwstr>10/10/2018 11:42:32 AM</vt:lpwstr>
  </property>
  <property fmtid="{D5CDD505-2E9C-101B-9397-08002B2CF9AE}" pid="8" name="ValueBDPTitle">
    <vt:lpwstr>Energy Metering @ SBB</vt:lpwstr>
  </property>
  <property fmtid="{D5CDD505-2E9C-101B-9397-08002B2CF9AE}" pid="9" name="DateSHPTitle">
    <vt:lpwstr>6/6/2019 8:07:11 AM</vt:lpwstr>
  </property>
  <property fmtid="{D5CDD505-2E9C-101B-9397-08002B2CF9AE}" pid="10" name="ValueSHPTitle">
    <vt:lpwstr>Energy Metering @ SBB</vt:lpwstr>
  </property>
  <property fmtid="{D5CDD505-2E9C-101B-9397-08002B2CF9AE}" pid="11" name="TmpVertraulichkeit">
    <vt:lpwstr>YJX6FTAZ6DK4-199213631-5330</vt:lpwstr>
  </property>
  <property fmtid="{D5CDD505-2E9C-101B-9397-08002B2CF9AE}" pid="12" name="TmpStatus">
    <vt:lpwstr/>
  </property>
</Properties>
</file>