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9" r:id="rId2"/>
    <p:sldId id="284" r:id="rId3"/>
    <p:sldId id="274" r:id="rId4"/>
    <p:sldId id="292" r:id="rId5"/>
    <p:sldId id="289" r:id="rId6"/>
    <p:sldId id="285" r:id="rId7"/>
    <p:sldId id="290" r:id="rId8"/>
    <p:sldId id="276" r:id="rId9"/>
    <p:sldId id="291" r:id="rId10"/>
    <p:sldId id="288" r:id="rId11"/>
    <p:sldId id="277" r:id="rId12"/>
    <p:sldId id="278" r:id="rId13"/>
    <p:sldId id="275" r:id="rId14"/>
    <p:sldId id="283" r:id="rId15"/>
    <p:sldId id="282" r:id="rId16"/>
    <p:sldId id="286" r:id="rId1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179"/>
    <a:srgbClr val="C3D69B"/>
    <a:srgbClr val="616311"/>
    <a:srgbClr val="DA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8FE714-D499-48E7-891F-ACE08C4147CE}" v="76" dt="2019-06-12T23:47:30.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2" autoAdjust="0"/>
    <p:restoredTop sz="94660"/>
  </p:normalViewPr>
  <p:slideViewPr>
    <p:cSldViewPr snapToGrid="0">
      <p:cViewPr varScale="1">
        <p:scale>
          <a:sx n="78" d="100"/>
          <a:sy n="78" d="100"/>
        </p:scale>
        <p:origin x="1399" y="3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182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32EFA6AD-4F69-459F-A24B-A2F368442C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ssholder for dato 2">
            <a:extLst>
              <a:ext uri="{FF2B5EF4-FFF2-40B4-BE49-F238E27FC236}">
                <a16:creationId xmlns:a16="http://schemas.microsoft.com/office/drawing/2014/main" id="{9C421BC7-A0A2-4C9C-A995-E2A0D0F519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B0DB15-F805-476C-ACDB-47CE9985A4A5}" type="datetimeFigureOut">
              <a:rPr lang="en-GB" smtClean="0"/>
              <a:t>13/06/2019</a:t>
            </a:fld>
            <a:endParaRPr lang="en-GB" dirty="0"/>
          </a:p>
        </p:txBody>
      </p:sp>
      <p:sp>
        <p:nvSpPr>
          <p:cNvPr id="4" name="Plassholder for bunntekst 3">
            <a:extLst>
              <a:ext uri="{FF2B5EF4-FFF2-40B4-BE49-F238E27FC236}">
                <a16:creationId xmlns:a16="http://schemas.microsoft.com/office/drawing/2014/main" id="{EB84947E-F577-4392-BCCE-617813336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Plassholder for lysbildenummer 4">
            <a:extLst>
              <a:ext uri="{FF2B5EF4-FFF2-40B4-BE49-F238E27FC236}">
                <a16:creationId xmlns:a16="http://schemas.microsoft.com/office/drawing/2014/main" id="{8E3E9D64-DB71-4C62-BC98-88E30E703A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BE09-8C8B-4FC9-988F-5ADD73FC0CE2}" type="slidenum">
              <a:rPr lang="en-GB" smtClean="0"/>
              <a:t>‹#›</a:t>
            </a:fld>
            <a:endParaRPr lang="en-GB" dirty="0"/>
          </a:p>
        </p:txBody>
      </p:sp>
    </p:spTree>
    <p:extLst>
      <p:ext uri="{BB962C8B-B14F-4D97-AF65-F5344CB8AC3E}">
        <p14:creationId xmlns:p14="http://schemas.microsoft.com/office/powerpoint/2010/main" val="3151949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43D977-7D0E-4264-B156-680B8CC800C2}" type="datetimeFigureOut">
              <a:rPr lang="nb-NO" smtClean="0"/>
              <a:t>13.06.2019</a:t>
            </a:fld>
            <a:endParaRPr lang="nb-NO" dirty="0"/>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A3C858-559E-4AF8-8E83-29742C13AF3A}" type="slidenum">
              <a:rPr lang="nb-NO" smtClean="0"/>
              <a:t>‹#›</a:t>
            </a:fld>
            <a:endParaRPr lang="nb-NO" dirty="0"/>
          </a:p>
        </p:txBody>
      </p:sp>
    </p:spTree>
    <p:extLst>
      <p:ext uri="{BB962C8B-B14F-4D97-AF65-F5344CB8AC3E}">
        <p14:creationId xmlns:p14="http://schemas.microsoft.com/office/powerpoint/2010/main" val="194188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7">
            <a:extLst>
              <a:ext uri="{FF2B5EF4-FFF2-40B4-BE49-F238E27FC236}">
                <a16:creationId xmlns:a16="http://schemas.microsoft.com/office/drawing/2014/main" id="{421EE128-A332-4340-8125-20EE18ECA7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67344" y="6163754"/>
            <a:ext cx="541211" cy="541211"/>
          </a:xfrm>
          <a:prstGeom prst="rect">
            <a:avLst/>
          </a:prstGeom>
          <a:solidFill>
            <a:srgbClr val="000000"/>
          </a:solidFill>
          <a:ln w="0" cap="sq">
            <a:solidFill>
              <a:srgbClr val="000000"/>
            </a:solidFill>
            <a:miter lim="800000"/>
            <a:headEnd/>
            <a:tailEnd/>
          </a:ln>
        </p:spPr>
      </p:pic>
    </p:spTree>
    <p:extLst>
      <p:ext uri="{BB962C8B-B14F-4D97-AF65-F5344CB8AC3E}">
        <p14:creationId xmlns:p14="http://schemas.microsoft.com/office/powerpoint/2010/main" val="19767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4C118849-1A2F-4ABE-9EE9-501D89F88933}"/>
              </a:ext>
            </a:extLst>
          </p:cNvPr>
          <p:cNvSpPr>
            <a:spLocks noGrp="1"/>
          </p:cNvSpPr>
          <p:nvPr>
            <p:ph type="title"/>
          </p:nvPr>
        </p:nvSpPr>
        <p:spPr>
          <a:xfrm>
            <a:off x="457200" y="274638"/>
            <a:ext cx="8229600" cy="785809"/>
          </a:xfrm>
          <a:prstGeom prst="rect">
            <a:avLst/>
          </a:prstGeom>
        </p:spPr>
        <p:txBody>
          <a:bodyPr vert="horz" lIns="91440" tIns="45720" rIns="91440" bIns="45720" rtlCol="0" anchor="ctr">
            <a:normAutofit/>
          </a:bodyPr>
          <a:lstStyle/>
          <a:p>
            <a:r>
              <a:rPr lang="nb-NO" dirty="0"/>
              <a:t>Klikk for å redigere tittelstil</a:t>
            </a:r>
          </a:p>
        </p:txBody>
      </p:sp>
      <p:cxnSp>
        <p:nvCxnSpPr>
          <p:cNvPr id="8" name="Straight Connector 10">
            <a:extLst>
              <a:ext uri="{FF2B5EF4-FFF2-40B4-BE49-F238E27FC236}">
                <a16:creationId xmlns:a16="http://schemas.microsoft.com/office/drawing/2014/main" id="{AFBEBC4D-DFDA-4688-84B9-3972784ED836}"/>
              </a:ext>
            </a:extLst>
          </p:cNvPr>
          <p:cNvCxnSpPr/>
          <p:nvPr userDrawn="1"/>
        </p:nvCxnSpPr>
        <p:spPr>
          <a:xfrm>
            <a:off x="338138" y="1060450"/>
            <a:ext cx="8456612" cy="0"/>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09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ED53E908-739A-48A8-A5AD-77CCF59F1F2B}"/>
              </a:ext>
            </a:extLst>
          </p:cNvPr>
          <p:cNvSpPr>
            <a:spLocks noGrp="1"/>
          </p:cNvSpPr>
          <p:nvPr>
            <p:ph type="title"/>
          </p:nvPr>
        </p:nvSpPr>
        <p:spPr>
          <a:xfrm>
            <a:off x="457200" y="283464"/>
            <a:ext cx="8229600" cy="722119"/>
          </a:xfrm>
          <a:prstGeom prst="rect">
            <a:avLst/>
          </a:prstGeom>
        </p:spPr>
        <p:txBody>
          <a:bodyPr vert="horz" lIns="91440" tIns="45720" rIns="91440" bIns="45720" rtlCol="0" anchor="ctr">
            <a:normAutofit/>
          </a:bodyPr>
          <a:lstStyle/>
          <a:p>
            <a:r>
              <a:rPr lang="nb-NO" dirty="0"/>
              <a:t>Klikk for å redigere tittelstil</a:t>
            </a:r>
          </a:p>
        </p:txBody>
      </p:sp>
      <p:cxnSp>
        <p:nvCxnSpPr>
          <p:cNvPr id="7" name="Straight Connector 10">
            <a:extLst>
              <a:ext uri="{FF2B5EF4-FFF2-40B4-BE49-F238E27FC236}">
                <a16:creationId xmlns:a16="http://schemas.microsoft.com/office/drawing/2014/main" id="{2B915E08-40C3-4537-932C-417FF31ADA69}"/>
              </a:ext>
            </a:extLst>
          </p:cNvPr>
          <p:cNvCxnSpPr/>
          <p:nvPr userDrawn="1"/>
        </p:nvCxnSpPr>
        <p:spPr>
          <a:xfrm>
            <a:off x="338138" y="1060450"/>
            <a:ext cx="8456612" cy="0"/>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681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8842E615-4FA6-49E2-B04C-5EB5A00E9194}"/>
              </a:ext>
            </a:extLst>
          </p:cNvPr>
          <p:cNvPicPr>
            <a:picLocks noChangeAspect="1"/>
          </p:cNvPicPr>
          <p:nvPr userDrawn="1"/>
        </p:nvPicPr>
        <p:blipFill>
          <a:blip r:embed="rId5"/>
          <a:stretch>
            <a:fillRect/>
          </a:stretch>
        </p:blipFill>
        <p:spPr>
          <a:xfrm>
            <a:off x="8409408" y="6166691"/>
            <a:ext cx="554784" cy="554784"/>
          </a:xfrm>
          <a:prstGeom prst="rect">
            <a:avLst/>
          </a:prstGeom>
        </p:spPr>
      </p:pic>
    </p:spTree>
    <p:extLst>
      <p:ext uri="{BB962C8B-B14F-4D97-AF65-F5344CB8AC3E}">
        <p14:creationId xmlns:p14="http://schemas.microsoft.com/office/powerpoint/2010/main" val="62813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_rels/slide13.xml.rels><?xml version="1.0" encoding="UTF-8" standalone="yes"?>
<Relationships xmlns="http://schemas.openxmlformats.org/package/2006/relationships"><Relationship Id="rId2" Type="http://schemas.openxmlformats.org/officeDocument/2006/relationships/hyperlink" Target="http://www.era.europa.e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fif"/><Relationship Id="rId13" Type="http://schemas.openxmlformats.org/officeDocument/2006/relationships/image" Target="../media/image14.jfif"/><Relationship Id="rId18" Type="http://schemas.openxmlformats.org/officeDocument/2006/relationships/image" Target="../media/image19.jfif"/><Relationship Id="rId26" Type="http://schemas.openxmlformats.org/officeDocument/2006/relationships/image" Target="../media/image27.jpeg"/><Relationship Id="rId3" Type="http://schemas.openxmlformats.org/officeDocument/2006/relationships/image" Target="../media/image4.jfif"/><Relationship Id="rId21" Type="http://schemas.openxmlformats.org/officeDocument/2006/relationships/image" Target="../media/image22.jpg"/><Relationship Id="rId7" Type="http://schemas.openxmlformats.org/officeDocument/2006/relationships/image" Target="../media/image8.jfif"/><Relationship Id="rId12" Type="http://schemas.openxmlformats.org/officeDocument/2006/relationships/image" Target="../media/image13.jfif"/><Relationship Id="rId17" Type="http://schemas.openxmlformats.org/officeDocument/2006/relationships/image" Target="../media/image18.jfif"/><Relationship Id="rId25" Type="http://schemas.openxmlformats.org/officeDocument/2006/relationships/image" Target="../media/image26.jfif"/><Relationship Id="rId2" Type="http://schemas.openxmlformats.org/officeDocument/2006/relationships/image" Target="../media/image3.jfif"/><Relationship Id="rId16" Type="http://schemas.openxmlformats.org/officeDocument/2006/relationships/image" Target="../media/image17.jfif"/><Relationship Id="rId20" Type="http://schemas.openxmlformats.org/officeDocument/2006/relationships/image" Target="../media/image21.jfif"/><Relationship Id="rId1" Type="http://schemas.openxmlformats.org/officeDocument/2006/relationships/slideLayout" Target="../slideLayouts/slideLayout2.xml"/><Relationship Id="rId6" Type="http://schemas.openxmlformats.org/officeDocument/2006/relationships/image" Target="../media/image7.jfif"/><Relationship Id="rId11" Type="http://schemas.openxmlformats.org/officeDocument/2006/relationships/image" Target="../media/image12.jfif"/><Relationship Id="rId24" Type="http://schemas.openxmlformats.org/officeDocument/2006/relationships/image" Target="../media/image25.jfif"/><Relationship Id="rId5" Type="http://schemas.openxmlformats.org/officeDocument/2006/relationships/image" Target="../media/image6.jfif"/><Relationship Id="rId15" Type="http://schemas.openxmlformats.org/officeDocument/2006/relationships/image" Target="../media/image16.jfif"/><Relationship Id="rId23" Type="http://schemas.openxmlformats.org/officeDocument/2006/relationships/image" Target="../media/image24.jfif"/><Relationship Id="rId10" Type="http://schemas.openxmlformats.org/officeDocument/2006/relationships/image" Target="../media/image11.jfif"/><Relationship Id="rId19" Type="http://schemas.openxmlformats.org/officeDocument/2006/relationships/image" Target="../media/image20.jfif"/><Relationship Id="rId4" Type="http://schemas.openxmlformats.org/officeDocument/2006/relationships/image" Target="../media/image5.jfif"/><Relationship Id="rId9" Type="http://schemas.openxmlformats.org/officeDocument/2006/relationships/image" Target="../media/image10.jfif"/><Relationship Id="rId14" Type="http://schemas.openxmlformats.org/officeDocument/2006/relationships/image" Target="../media/image15.jfif"/><Relationship Id="rId22" Type="http://schemas.openxmlformats.org/officeDocument/2006/relationships/image" Target="../media/image23.jf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96112" y="624763"/>
            <a:ext cx="7351776" cy="3152107"/>
          </a:xfrm>
          <a:prstGeom prst="rect">
            <a:avLst/>
          </a:prstGeom>
          <a:ln w="101600">
            <a:gradFill flip="none" rotWithShape="1">
              <a:gsLst>
                <a:gs pos="43000">
                  <a:schemeClr val="accent1">
                    <a:lumMod val="5000"/>
                    <a:lumOff val="95000"/>
                  </a:schemeClr>
                </a:gs>
                <a:gs pos="77000">
                  <a:srgbClr val="73F179"/>
                </a:gs>
                <a:gs pos="100000">
                  <a:srgbClr val="00B050"/>
                </a:gs>
              </a:gsLst>
              <a:path path="circle">
                <a:fillToRect l="50000" t="50000" r="50000" b="50000"/>
              </a:path>
              <a:tileRect/>
            </a:gradFill>
          </a:ln>
        </p:spPr>
        <p:txBody>
          <a:bodyPr>
            <a:noAutofit/>
          </a:bodyPr>
          <a:lstStyle/>
          <a:p>
            <a:pPr>
              <a:spcAft>
                <a:spcPts val="1200"/>
              </a:spcAft>
            </a:pPr>
            <a:r>
              <a:rPr lang="nb-NO" sz="9600" dirty="0">
                <a:latin typeface="Impact" panose="020B0806030902050204" pitchFamily="34" charset="0"/>
              </a:rPr>
              <a:t>UIC</a:t>
            </a:r>
            <a:br>
              <a:rPr lang="nb-NO" sz="9600" dirty="0">
                <a:latin typeface="Impact" panose="020B0806030902050204" pitchFamily="34" charset="0"/>
              </a:rPr>
            </a:br>
            <a:r>
              <a:rPr lang="nb-NO" sz="9600" dirty="0">
                <a:latin typeface="Impact" panose="020B0806030902050204" pitchFamily="34" charset="0"/>
              </a:rPr>
              <a:t>IRS 90930 </a:t>
            </a:r>
            <a:br>
              <a:rPr lang="nb-NO" sz="8800" dirty="0"/>
            </a:br>
            <a:br>
              <a:rPr lang="nb-NO" sz="3600" dirty="0"/>
            </a:br>
            <a:r>
              <a:rPr lang="en-GB" sz="3600" dirty="0"/>
              <a:t>Traction Energy Settlement and Data Exchange</a:t>
            </a:r>
            <a:endParaRPr lang="nb-NO" sz="8800" dirty="0"/>
          </a:p>
        </p:txBody>
      </p:sp>
    </p:spTree>
    <p:extLst>
      <p:ext uri="{BB962C8B-B14F-4D97-AF65-F5344CB8AC3E}">
        <p14:creationId xmlns:p14="http://schemas.microsoft.com/office/powerpoint/2010/main" val="316535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en-GB" sz="3600" dirty="0"/>
              <a:t>Processes</a:t>
            </a:r>
          </a:p>
        </p:txBody>
      </p:sp>
      <p:pic>
        <p:nvPicPr>
          <p:cNvPr id="3" name="Bilde 2">
            <a:extLst>
              <a:ext uri="{FF2B5EF4-FFF2-40B4-BE49-F238E27FC236}">
                <a16:creationId xmlns:a16="http://schemas.microsoft.com/office/drawing/2014/main" id="{A3858A68-C548-4E73-898A-EF99783502DC}"/>
              </a:ext>
            </a:extLst>
          </p:cNvPr>
          <p:cNvPicPr>
            <a:picLocks noChangeAspect="1"/>
          </p:cNvPicPr>
          <p:nvPr/>
        </p:nvPicPr>
        <p:blipFill rotWithShape="1">
          <a:blip r:embed="rId2"/>
          <a:srcRect l="4645" t="11153" r="5668" b="2729"/>
          <a:stretch/>
        </p:blipFill>
        <p:spPr>
          <a:xfrm>
            <a:off x="2171700" y="1127354"/>
            <a:ext cx="4800600" cy="5611377"/>
          </a:xfrm>
          <a:prstGeom prst="rect">
            <a:avLst/>
          </a:prstGeom>
        </p:spPr>
      </p:pic>
    </p:spTree>
    <p:extLst>
      <p:ext uri="{BB962C8B-B14F-4D97-AF65-F5344CB8AC3E}">
        <p14:creationId xmlns:p14="http://schemas.microsoft.com/office/powerpoint/2010/main" val="624440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en-GB" sz="3600" dirty="0"/>
              <a:t>Open points</a:t>
            </a:r>
          </a:p>
        </p:txBody>
      </p:sp>
      <p:sp>
        <p:nvSpPr>
          <p:cNvPr id="3" name="Rektangel 2">
            <a:extLst>
              <a:ext uri="{FF2B5EF4-FFF2-40B4-BE49-F238E27FC236}">
                <a16:creationId xmlns:a16="http://schemas.microsoft.com/office/drawing/2014/main" id="{D2B2B21A-4C90-41E3-B4A5-4E407C8483A4}"/>
              </a:ext>
            </a:extLst>
          </p:cNvPr>
          <p:cNvSpPr/>
          <p:nvPr/>
        </p:nvSpPr>
        <p:spPr>
          <a:xfrm>
            <a:off x="498348" y="1228443"/>
            <a:ext cx="8147304" cy="5262979"/>
          </a:xfrm>
          <a:prstGeom prst="rect">
            <a:avLst/>
          </a:prstGeom>
        </p:spPr>
        <p:txBody>
          <a:bodyPr wrap="square">
            <a:spAutoFit/>
          </a:bodyPr>
          <a:lstStyle/>
          <a:p>
            <a:r>
              <a:rPr lang="en-GB" sz="2400" b="1" dirty="0"/>
              <a:t>Who chooses:</a:t>
            </a:r>
          </a:p>
          <a:p>
            <a:pPr marL="457200" indent="-457200">
              <a:buFontTx/>
              <a:buChar char="-"/>
            </a:pPr>
            <a:r>
              <a:rPr lang="en-GB" sz="2400" b="1" dirty="0"/>
              <a:t>EMS to be used</a:t>
            </a:r>
          </a:p>
          <a:p>
            <a:pPr marL="457200" indent="-457200">
              <a:buFontTx/>
              <a:buChar char="-"/>
            </a:pPr>
            <a:r>
              <a:rPr lang="en-GB" sz="2400" b="1" dirty="0"/>
              <a:t>EMS to be accepted/cross-accepted</a:t>
            </a:r>
          </a:p>
          <a:p>
            <a:pPr marL="457200" indent="-457200">
              <a:buFontTx/>
              <a:buChar char="-"/>
            </a:pPr>
            <a:r>
              <a:rPr lang="en-GB" sz="2400" b="1" dirty="0"/>
              <a:t>Conformity documentation format and content </a:t>
            </a:r>
          </a:p>
          <a:p>
            <a:pPr marL="457200" indent="-457200">
              <a:buFontTx/>
              <a:buChar char="-"/>
            </a:pPr>
            <a:r>
              <a:rPr lang="en-GB" sz="2400" b="1" dirty="0"/>
              <a:t>Installation protocol/test format and content </a:t>
            </a:r>
          </a:p>
          <a:p>
            <a:pPr marL="457200" indent="-457200">
              <a:buFontTx/>
              <a:buChar char="-"/>
            </a:pPr>
            <a:r>
              <a:rPr lang="en-GB" sz="2400" b="1" dirty="0"/>
              <a:t>CEBD to be sent or not</a:t>
            </a:r>
          </a:p>
          <a:p>
            <a:pPr marL="457200" indent="-457200">
              <a:buFontTx/>
              <a:buChar char="-"/>
            </a:pPr>
            <a:r>
              <a:rPr lang="en-GB" sz="2400" b="1" dirty="0"/>
              <a:t>DCS to be used </a:t>
            </a:r>
          </a:p>
          <a:p>
            <a:pPr marL="457200" indent="-457200">
              <a:buFontTx/>
              <a:buChar char="-"/>
            </a:pPr>
            <a:r>
              <a:rPr lang="en-GB" sz="2400" b="1" dirty="0"/>
              <a:t>Exchange to be used</a:t>
            </a:r>
          </a:p>
          <a:p>
            <a:pPr marL="457200" indent="-457200">
              <a:buFontTx/>
              <a:buChar char="-"/>
            </a:pPr>
            <a:r>
              <a:rPr lang="en-GB" sz="2400" b="1" dirty="0"/>
              <a:t>Energy supplier ?</a:t>
            </a:r>
          </a:p>
          <a:p>
            <a:pPr marL="457200" indent="-457200">
              <a:buFontTx/>
              <a:buChar char="-"/>
            </a:pPr>
            <a:r>
              <a:rPr lang="en-GB" sz="2400" b="1" dirty="0"/>
              <a:t>Approval/certification of services on ground?</a:t>
            </a:r>
          </a:p>
          <a:p>
            <a:pPr marL="457200" indent="-457200">
              <a:buFontTx/>
              <a:buChar char="-"/>
            </a:pPr>
            <a:r>
              <a:rPr lang="en-GB" sz="2400" b="1" dirty="0"/>
              <a:t>who shall know all requirements of each settlement responsible (vehicle keeper, railway undertaking, .... ?)</a:t>
            </a:r>
          </a:p>
          <a:p>
            <a:pPr marL="457200" indent="-457200">
              <a:buFontTx/>
              <a:buChar char="-"/>
            </a:pPr>
            <a:r>
              <a:rPr lang="en-GB" sz="2400" b="1" dirty="0"/>
              <a:t>availability/confidentiality for RU related data (masterdata, metering data, train run data, settlement data...?)</a:t>
            </a:r>
            <a:endParaRPr lang="en-GB" sz="2800" b="1" dirty="0"/>
          </a:p>
        </p:txBody>
      </p:sp>
    </p:spTree>
    <p:extLst>
      <p:ext uri="{BB962C8B-B14F-4D97-AF65-F5344CB8AC3E}">
        <p14:creationId xmlns:p14="http://schemas.microsoft.com/office/powerpoint/2010/main" val="14348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nb-NO" sz="3600" dirty="0"/>
              <a:t>Open point: Hybrid Trains and Locos</a:t>
            </a:r>
            <a:endParaRPr lang="en-GB" sz="3600" dirty="0"/>
          </a:p>
        </p:txBody>
      </p:sp>
      <p:pic>
        <p:nvPicPr>
          <p:cNvPr id="7" name="Bilde 6" descr="Et bilde som inneholder gress, himmel, utendørs, tog&#10;&#10;Automatisk generert beskrivelse">
            <a:extLst>
              <a:ext uri="{FF2B5EF4-FFF2-40B4-BE49-F238E27FC236}">
                <a16:creationId xmlns:a16="http://schemas.microsoft.com/office/drawing/2014/main" id="{8FC7E2A7-91BF-45BB-901C-76EFFFE3E9E6}"/>
              </a:ext>
            </a:extLst>
          </p:cNvPr>
          <p:cNvPicPr>
            <a:picLocks noChangeAspect="1"/>
          </p:cNvPicPr>
          <p:nvPr/>
        </p:nvPicPr>
        <p:blipFill rotWithShape="1">
          <a:blip r:embed="rId2">
            <a:extLst>
              <a:ext uri="{28A0092B-C50C-407E-A947-70E740481C1C}">
                <a14:useLocalDpi xmlns:a14="http://schemas.microsoft.com/office/drawing/2010/main" val="0"/>
              </a:ext>
            </a:extLst>
          </a:blip>
          <a:srcRect l="7961" t="35354" r="23162" b="11276"/>
          <a:stretch/>
        </p:blipFill>
        <p:spPr>
          <a:xfrm>
            <a:off x="2744157" y="4943609"/>
            <a:ext cx="3766342" cy="1639752"/>
          </a:xfrm>
          <a:prstGeom prst="rect">
            <a:avLst/>
          </a:prstGeom>
        </p:spPr>
      </p:pic>
      <p:pic>
        <p:nvPicPr>
          <p:cNvPr id="9" name="Bilde 8" descr="Et bilde som inneholder skjermbilde&#10;&#10;Automatisk generert beskrivelse">
            <a:extLst>
              <a:ext uri="{FF2B5EF4-FFF2-40B4-BE49-F238E27FC236}">
                <a16:creationId xmlns:a16="http://schemas.microsoft.com/office/drawing/2014/main" id="{59887990-83AD-4E2A-91BE-607AE5C77E98}"/>
              </a:ext>
            </a:extLst>
          </p:cNvPr>
          <p:cNvPicPr>
            <a:picLocks noChangeAspect="1"/>
          </p:cNvPicPr>
          <p:nvPr/>
        </p:nvPicPr>
        <p:blipFill rotWithShape="1">
          <a:blip r:embed="rId3">
            <a:extLst>
              <a:ext uri="{28A0092B-C50C-407E-A947-70E740481C1C}">
                <a14:useLocalDpi xmlns:a14="http://schemas.microsoft.com/office/drawing/2010/main" val="0"/>
              </a:ext>
            </a:extLst>
          </a:blip>
          <a:srcRect t="610"/>
          <a:stretch/>
        </p:blipFill>
        <p:spPr>
          <a:xfrm>
            <a:off x="588700" y="1077124"/>
            <a:ext cx="8382000" cy="1704041"/>
          </a:xfrm>
          <a:prstGeom prst="rect">
            <a:avLst/>
          </a:prstGeom>
        </p:spPr>
      </p:pic>
      <p:pic>
        <p:nvPicPr>
          <p:cNvPr id="13" name="Bilde 12" descr="Et bilde som inneholder himmel, tog, utendørs, spor&#10;&#10;Automatisk generert beskrivelse">
            <a:extLst>
              <a:ext uri="{FF2B5EF4-FFF2-40B4-BE49-F238E27FC236}">
                <a16:creationId xmlns:a16="http://schemas.microsoft.com/office/drawing/2014/main" id="{5702BD81-5BE0-484F-82D3-EB5A2B5C6960}"/>
              </a:ext>
            </a:extLst>
          </p:cNvPr>
          <p:cNvPicPr>
            <a:picLocks noChangeAspect="1"/>
          </p:cNvPicPr>
          <p:nvPr/>
        </p:nvPicPr>
        <p:blipFill rotWithShape="1">
          <a:blip r:embed="rId4">
            <a:extLst>
              <a:ext uri="{28A0092B-C50C-407E-A947-70E740481C1C}">
                <a14:useLocalDpi xmlns:a14="http://schemas.microsoft.com/office/drawing/2010/main" val="0"/>
              </a:ext>
            </a:extLst>
          </a:blip>
          <a:srcRect t="10660" b="6914"/>
          <a:stretch/>
        </p:blipFill>
        <p:spPr>
          <a:xfrm>
            <a:off x="457200" y="5714119"/>
            <a:ext cx="1691216" cy="1035876"/>
          </a:xfrm>
          <a:prstGeom prst="rect">
            <a:avLst/>
          </a:prstGeom>
        </p:spPr>
      </p:pic>
      <p:pic>
        <p:nvPicPr>
          <p:cNvPr id="15" name="Bilde 14" descr="Et bilde som inneholder grønn, himmel, utendørs, bakke&#10;&#10;Automatisk generert beskrivelse">
            <a:extLst>
              <a:ext uri="{FF2B5EF4-FFF2-40B4-BE49-F238E27FC236}">
                <a16:creationId xmlns:a16="http://schemas.microsoft.com/office/drawing/2014/main" id="{D3330B09-1F14-42AD-9604-D9B9B9975F25}"/>
              </a:ext>
            </a:extLst>
          </p:cNvPr>
          <p:cNvPicPr>
            <a:picLocks noChangeAspect="1"/>
          </p:cNvPicPr>
          <p:nvPr/>
        </p:nvPicPr>
        <p:blipFill rotWithShape="1">
          <a:blip r:embed="rId5">
            <a:extLst>
              <a:ext uri="{28A0092B-C50C-407E-A947-70E740481C1C}">
                <a14:useLocalDpi xmlns:a14="http://schemas.microsoft.com/office/drawing/2010/main" val="0"/>
              </a:ext>
            </a:extLst>
          </a:blip>
          <a:srcRect l="237" t="17073" b="4391"/>
          <a:stretch/>
        </p:blipFill>
        <p:spPr>
          <a:xfrm>
            <a:off x="6670448" y="5702551"/>
            <a:ext cx="1519793" cy="889057"/>
          </a:xfrm>
          <a:prstGeom prst="rect">
            <a:avLst/>
          </a:prstGeom>
        </p:spPr>
      </p:pic>
      <p:pic>
        <p:nvPicPr>
          <p:cNvPr id="17" name="Bilde 16" descr="Et bilde som inneholder gress, himmel, utendørs, grønn&#10;&#10;Automatisk generert beskrivelse">
            <a:extLst>
              <a:ext uri="{FF2B5EF4-FFF2-40B4-BE49-F238E27FC236}">
                <a16:creationId xmlns:a16="http://schemas.microsoft.com/office/drawing/2014/main" id="{87DF3BE6-0F33-46CE-BFF8-97AC8462EA27}"/>
              </a:ext>
            </a:extLst>
          </p:cNvPr>
          <p:cNvPicPr>
            <a:picLocks noChangeAspect="1"/>
          </p:cNvPicPr>
          <p:nvPr/>
        </p:nvPicPr>
        <p:blipFill rotWithShape="1">
          <a:blip r:embed="rId6">
            <a:extLst>
              <a:ext uri="{28A0092B-C50C-407E-A947-70E740481C1C}">
                <a14:useLocalDpi xmlns:a14="http://schemas.microsoft.com/office/drawing/2010/main" val="0"/>
              </a:ext>
            </a:extLst>
          </a:blip>
          <a:srcRect l="3924" t="18486" r="3002" b="21692"/>
          <a:stretch/>
        </p:blipFill>
        <p:spPr>
          <a:xfrm>
            <a:off x="6433133" y="3195717"/>
            <a:ext cx="2372955" cy="1021875"/>
          </a:xfrm>
          <a:prstGeom prst="rect">
            <a:avLst/>
          </a:prstGeom>
        </p:spPr>
      </p:pic>
      <p:pic>
        <p:nvPicPr>
          <p:cNvPr id="21" name="Bilde 20" descr="Et bilde som inneholder himmel, grønn, utendørs, transport&#10;&#10;Automatisk generert beskrivelse">
            <a:extLst>
              <a:ext uri="{FF2B5EF4-FFF2-40B4-BE49-F238E27FC236}">
                <a16:creationId xmlns:a16="http://schemas.microsoft.com/office/drawing/2014/main" id="{4EF104D5-3F64-4AD0-AAE2-BC5DB86A2DA7}"/>
              </a:ext>
            </a:extLst>
          </p:cNvPr>
          <p:cNvPicPr>
            <a:picLocks noChangeAspect="1"/>
          </p:cNvPicPr>
          <p:nvPr/>
        </p:nvPicPr>
        <p:blipFill rotWithShape="1">
          <a:blip r:embed="rId7">
            <a:extLst>
              <a:ext uri="{28A0092B-C50C-407E-A947-70E740481C1C}">
                <a14:useLocalDpi xmlns:a14="http://schemas.microsoft.com/office/drawing/2010/main" val="0"/>
              </a:ext>
            </a:extLst>
          </a:blip>
          <a:srcRect t="5438" r="16902" b="16978"/>
          <a:stretch/>
        </p:blipFill>
        <p:spPr>
          <a:xfrm>
            <a:off x="3335867" y="2969868"/>
            <a:ext cx="2893265" cy="1800889"/>
          </a:xfrm>
          <a:prstGeom prst="rect">
            <a:avLst/>
          </a:prstGeom>
        </p:spPr>
      </p:pic>
      <p:pic>
        <p:nvPicPr>
          <p:cNvPr id="27" name="Bilde 26" descr="Et bilde som inneholder gress, himmel, utendørs, tog&#10;&#10;Automatisk generert beskrivelse">
            <a:extLst>
              <a:ext uri="{FF2B5EF4-FFF2-40B4-BE49-F238E27FC236}">
                <a16:creationId xmlns:a16="http://schemas.microsoft.com/office/drawing/2014/main" id="{6AFC5D96-7DF4-4A34-A6FA-E99E767359E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445" t="20648" r="6519" b="16901"/>
          <a:stretch/>
        </p:blipFill>
        <p:spPr>
          <a:xfrm>
            <a:off x="6659300" y="4580467"/>
            <a:ext cx="2146788" cy="1004646"/>
          </a:xfrm>
          <a:prstGeom prst="rect">
            <a:avLst/>
          </a:prstGeom>
        </p:spPr>
      </p:pic>
      <p:pic>
        <p:nvPicPr>
          <p:cNvPr id="33" name="Bilde 32" descr="Et bilde som inneholder himmel, utendørs, spor, tre&#10;&#10;Automatisk generert beskrivelse">
            <a:extLst>
              <a:ext uri="{FF2B5EF4-FFF2-40B4-BE49-F238E27FC236}">
                <a16:creationId xmlns:a16="http://schemas.microsoft.com/office/drawing/2014/main" id="{63678096-BF7F-47F0-9269-D6EC7DF7508B}"/>
              </a:ext>
            </a:extLst>
          </p:cNvPr>
          <p:cNvPicPr>
            <a:picLocks noChangeAspect="1"/>
          </p:cNvPicPr>
          <p:nvPr/>
        </p:nvPicPr>
        <p:blipFill rotWithShape="1">
          <a:blip r:embed="rId9">
            <a:extLst>
              <a:ext uri="{28A0092B-C50C-407E-A947-70E740481C1C}">
                <a14:useLocalDpi xmlns:a14="http://schemas.microsoft.com/office/drawing/2010/main" val="0"/>
              </a:ext>
            </a:extLst>
          </a:blip>
          <a:srcRect l="11636" t="17774" r="4166" b="12326"/>
          <a:stretch/>
        </p:blipFill>
        <p:spPr>
          <a:xfrm>
            <a:off x="457200" y="4279208"/>
            <a:ext cx="2225061" cy="1372641"/>
          </a:xfrm>
          <a:prstGeom prst="rect">
            <a:avLst/>
          </a:prstGeom>
        </p:spPr>
      </p:pic>
      <p:pic>
        <p:nvPicPr>
          <p:cNvPr id="37" name="Bilde 36" descr="Et bilde som inneholder himmel, utendørs, tog, bygning&#10;&#10;Automatisk generert beskrivelse">
            <a:extLst>
              <a:ext uri="{FF2B5EF4-FFF2-40B4-BE49-F238E27FC236}">
                <a16:creationId xmlns:a16="http://schemas.microsoft.com/office/drawing/2014/main" id="{FEB699D8-D700-415D-8903-424CA1E2D66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553" t="24206" r="9301" b="4243"/>
          <a:stretch/>
        </p:blipFill>
        <p:spPr>
          <a:xfrm>
            <a:off x="457200" y="2898603"/>
            <a:ext cx="2407574" cy="1305905"/>
          </a:xfrm>
          <a:prstGeom prst="rect">
            <a:avLst/>
          </a:prstGeom>
        </p:spPr>
      </p:pic>
    </p:spTree>
    <p:extLst>
      <p:ext uri="{BB962C8B-B14F-4D97-AF65-F5344CB8AC3E}">
        <p14:creationId xmlns:p14="http://schemas.microsoft.com/office/powerpoint/2010/main" val="184260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en-GB" sz="3600" dirty="0"/>
              <a:t>Many directives, TSIs etc.</a:t>
            </a:r>
          </a:p>
        </p:txBody>
      </p:sp>
      <p:sp>
        <p:nvSpPr>
          <p:cNvPr id="4" name="Rektangel 3">
            <a:extLst>
              <a:ext uri="{FF2B5EF4-FFF2-40B4-BE49-F238E27FC236}">
                <a16:creationId xmlns:a16="http://schemas.microsoft.com/office/drawing/2014/main" id="{7494F016-D0A2-4D12-BFBA-5E10524A3310}"/>
              </a:ext>
            </a:extLst>
          </p:cNvPr>
          <p:cNvSpPr/>
          <p:nvPr/>
        </p:nvSpPr>
        <p:spPr>
          <a:xfrm>
            <a:off x="457201" y="1194911"/>
            <a:ext cx="8229599" cy="5663089"/>
          </a:xfrm>
          <a:prstGeom prst="rect">
            <a:avLst/>
          </a:prstGeom>
        </p:spPr>
        <p:txBody>
          <a:bodyPr wrap="square">
            <a:spAutoFit/>
          </a:bodyPr>
          <a:lstStyle/>
          <a:p>
            <a:pPr marL="342900" lvl="0" indent="-342900" algn="just">
              <a:spcAft>
                <a:spcPts val="1200"/>
              </a:spcAft>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cs typeface="Times New Roman" panose="02020603050405020304" pitchFamily="18" charset="0"/>
              </a:rPr>
              <a:t>Directive (EU) 2009/72 of the European Commission regarding Energy Market Regulation, </a:t>
            </a:r>
            <a:endParaRPr lang="en-GB" sz="12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cs typeface="Times New Roman" panose="02020603050405020304" pitchFamily="18" charset="0"/>
              </a:rPr>
              <a:t>Directive (EU) 2012/34 of the European Parliament and of the Council of 21 November 2012 establishing a single European railway area </a:t>
            </a:r>
            <a:endParaRPr lang="en-GB" sz="12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cs typeface="Times New Roman" panose="02020603050405020304" pitchFamily="18" charset="0"/>
              </a:rPr>
              <a:t>Directive (EU) 2012/72 of the European Parliament and of the Council of 13 July 2009 concerning common rules for the internal market in electricity. </a:t>
            </a:r>
            <a:endParaRPr lang="en-GB" sz="12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cs typeface="Times New Roman" panose="02020603050405020304" pitchFamily="18" charset="0"/>
              </a:rPr>
              <a:t>Regulation (EU) 2016/796 of the European Parliament and of the Council of 11 May 2016 on the European Union Agency for Railways</a:t>
            </a:r>
            <a:endParaRPr lang="en-GB" sz="12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cs typeface="Times New Roman" panose="02020603050405020304" pitchFamily="18" charset="0"/>
              </a:rPr>
              <a:t>Directive (EU) 2016/797 of the European Parliament and of the Council of 11 May 2016 on the interoperability of the rail system within the European Union</a:t>
            </a:r>
            <a:endParaRPr lang="en-GB" sz="12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cs typeface="Times New Roman" panose="02020603050405020304" pitchFamily="18" charset="0"/>
              </a:rPr>
              <a:t>Directive (EU) 2016/798 of the European Parliament and of the Council of 11 May 2016 on railway safety</a:t>
            </a:r>
            <a:endParaRPr lang="en-GB" sz="12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cs typeface="Times New Roman" panose="02020603050405020304" pitchFamily="18" charset="0"/>
              </a:rPr>
              <a:t>Energy TSI: latest complete version published as annex of Commission Regulation (EU) No 1301/2014 of 18 November 2014 and amended via Commission Implementing Regulation (EU) 2018/868 of 13 June 2018 </a:t>
            </a:r>
            <a:endParaRPr lang="en-GB" sz="12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cs typeface="Times New Roman" panose="02020603050405020304" pitchFamily="18" charset="0"/>
              </a:rPr>
              <a:t>LOC &amp; PAS TSI (locomotives and passenger rolling stock): latest complete version published as annex of Commission Regulation (EU) No 1302/2014 of 18 November 2014 and amended via Commission Implementing Regulation (EU) 2018/868 of 13 June 2018</a:t>
            </a:r>
            <a:endParaRPr lang="en-GB" sz="12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cs typeface="Times New Roman" panose="02020603050405020304" pitchFamily="18" charset="0"/>
              </a:rPr>
              <a:t>OPE TSI (operation and traffic management): latest complete version published as annex of Commission Regulation (EU) No 995/2015 of 8 June 2015</a:t>
            </a:r>
            <a:endParaRPr lang="en-GB" sz="12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n-GB" sz="1200" dirty="0">
                <a:latin typeface="Times New Roman" panose="02020603050405020304" pitchFamily="18" charset="0"/>
                <a:ea typeface="Times New Roman" panose="02020603050405020304" pitchFamily="18" charset="0"/>
                <a:cs typeface="Times New Roman" panose="02020603050405020304" pitchFamily="18" charset="0"/>
              </a:rPr>
              <a:t>TAP/TAF TSI (Telematic Applications for Passengers and Freight): consult webpages at ec.europa.eu and on </a:t>
            </a:r>
            <a:r>
              <a:rPr lang="en-GB" sz="12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www.era.europa.eu</a:t>
            </a:r>
            <a:endParaRPr lang="en-GB" sz="12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spcAft>
                <a:spcPts val="1200"/>
              </a:spcAft>
              <a:buFont typeface="Symbol" panose="05050102010706020507" pitchFamily="18" charset="2"/>
              <a:buChar char=""/>
            </a:pPr>
            <a:r>
              <a:rPr lang="en-GB" sz="1200" dirty="0">
                <a:latin typeface="Times New Roman" panose="02020603050405020304" pitchFamily="18" charset="0"/>
                <a:cs typeface="Times New Roman" panose="02020603050405020304" pitchFamily="18" charset="0"/>
              </a:rPr>
              <a:t>EN 50463:2017 delivers the requirements for EMS, DCS and communication between EMS and DCS.</a:t>
            </a:r>
          </a:p>
          <a:p>
            <a:pPr marL="342900" indent="-342900" algn="just">
              <a:spcAft>
                <a:spcPts val="1200"/>
              </a:spcAft>
              <a:buFont typeface="Symbol" panose="05050102010706020507" pitchFamily="18" charset="2"/>
              <a:buChar char=""/>
            </a:pPr>
            <a:r>
              <a:rPr lang="en-GB" sz="1200" dirty="0">
                <a:latin typeface="Times New Roman" panose="02020603050405020304" pitchFamily="18" charset="0"/>
                <a:cs typeface="Times New Roman" panose="02020603050405020304" pitchFamily="18" charset="0"/>
              </a:rPr>
              <a:t>UIC Leaflet 930:2009 on data exchange for international traffic.</a:t>
            </a:r>
          </a:p>
        </p:txBody>
      </p:sp>
    </p:spTree>
    <p:extLst>
      <p:ext uri="{BB962C8B-B14F-4D97-AF65-F5344CB8AC3E}">
        <p14:creationId xmlns:p14="http://schemas.microsoft.com/office/powerpoint/2010/main" val="85057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nb-NO" sz="3600" dirty="0"/>
              <a:t>Standards and </a:t>
            </a:r>
            <a:r>
              <a:rPr lang="en-GB" sz="3600" dirty="0"/>
              <a:t>regulations</a:t>
            </a:r>
          </a:p>
        </p:txBody>
      </p:sp>
      <p:pic>
        <p:nvPicPr>
          <p:cNvPr id="3" name="Bilde 2">
            <a:extLst>
              <a:ext uri="{FF2B5EF4-FFF2-40B4-BE49-F238E27FC236}">
                <a16:creationId xmlns:a16="http://schemas.microsoft.com/office/drawing/2014/main" id="{33605F10-9DE0-40C6-B935-1C6D903382AC}"/>
              </a:ext>
            </a:extLst>
          </p:cNvPr>
          <p:cNvPicPr>
            <a:picLocks noChangeAspect="1"/>
          </p:cNvPicPr>
          <p:nvPr/>
        </p:nvPicPr>
        <p:blipFill rotWithShape="1">
          <a:blip r:embed="rId2"/>
          <a:srcRect b="3283"/>
          <a:stretch/>
        </p:blipFill>
        <p:spPr>
          <a:xfrm>
            <a:off x="4273826" y="1484177"/>
            <a:ext cx="4412974" cy="2388363"/>
          </a:xfrm>
          <a:prstGeom prst="rect">
            <a:avLst/>
          </a:prstGeom>
        </p:spPr>
      </p:pic>
      <p:sp>
        <p:nvSpPr>
          <p:cNvPr id="8" name="Rektangel 7">
            <a:extLst>
              <a:ext uri="{FF2B5EF4-FFF2-40B4-BE49-F238E27FC236}">
                <a16:creationId xmlns:a16="http://schemas.microsoft.com/office/drawing/2014/main" id="{F1BEC02F-C8D6-4647-A8E8-9A380CD18C67}"/>
              </a:ext>
            </a:extLst>
          </p:cNvPr>
          <p:cNvSpPr/>
          <p:nvPr/>
        </p:nvSpPr>
        <p:spPr>
          <a:xfrm>
            <a:off x="557905" y="1701962"/>
            <a:ext cx="3528391" cy="2308324"/>
          </a:xfrm>
          <a:prstGeom prst="rect">
            <a:avLst/>
          </a:prstGeom>
        </p:spPr>
        <p:txBody>
          <a:bodyPr wrap="square">
            <a:spAutoFit/>
          </a:bodyPr>
          <a:lstStyle/>
          <a:p>
            <a:pPr marL="179388" indent="-179388">
              <a:buFont typeface="Arial" panose="020B0604020202020204" pitchFamily="34" charset="0"/>
              <a:buChar char="•"/>
            </a:pPr>
            <a:r>
              <a:rPr lang="en-GB" dirty="0"/>
              <a:t>Periodic not continuous upgrades</a:t>
            </a:r>
          </a:p>
          <a:p>
            <a:pPr marL="179388" indent="-179388">
              <a:buFont typeface="Arial" panose="020B0604020202020204" pitchFamily="34" charset="0"/>
              <a:buChar char="•"/>
            </a:pPr>
            <a:r>
              <a:rPr lang="en-GB" dirty="0"/>
              <a:t>Strategic vs Operational topics</a:t>
            </a:r>
          </a:p>
          <a:p>
            <a:pPr marL="179388" indent="-179388">
              <a:buFont typeface="Arial" panose="020B0604020202020204" pitchFamily="34" charset="0"/>
              <a:buChar char="•"/>
            </a:pPr>
            <a:r>
              <a:rPr lang="en-GB" dirty="0"/>
              <a:t>Benefit vs Cost</a:t>
            </a:r>
          </a:p>
          <a:p>
            <a:pPr marL="179388" indent="-179388">
              <a:buFont typeface="Arial" panose="020B0604020202020204" pitchFamily="34" charset="0"/>
              <a:buChar char="•"/>
            </a:pPr>
            <a:r>
              <a:rPr lang="en-GB" dirty="0"/>
              <a:t>Experience vs theories</a:t>
            </a:r>
          </a:p>
          <a:p>
            <a:pPr marL="179388" indent="-179388">
              <a:buFont typeface="Arial" panose="020B0604020202020204" pitchFamily="34" charset="0"/>
              <a:buChar char="•"/>
            </a:pPr>
            <a:r>
              <a:rPr lang="en-GB" dirty="0"/>
              <a:t>Need to have vs nice to have</a:t>
            </a:r>
          </a:p>
          <a:p>
            <a:pPr marL="179388" indent="-179388">
              <a:buFont typeface="Arial" panose="020B0604020202020204" pitchFamily="34" charset="0"/>
              <a:buChar char="•"/>
            </a:pPr>
            <a:r>
              <a:rPr lang="en-GB" dirty="0"/>
              <a:t>Know-how vs wild ideas</a:t>
            </a:r>
          </a:p>
          <a:p>
            <a:pPr marL="179388" indent="-179388">
              <a:buFont typeface="Arial" panose="020B0604020202020204" pitchFamily="34" charset="0"/>
              <a:buChar char="•"/>
            </a:pPr>
            <a:endParaRPr lang="en-GB" dirty="0"/>
          </a:p>
          <a:p>
            <a:pPr marL="285750" indent="-285750">
              <a:buFontTx/>
              <a:buChar char="-"/>
            </a:pPr>
            <a:endParaRPr lang="en-GB" dirty="0"/>
          </a:p>
        </p:txBody>
      </p:sp>
      <p:pic>
        <p:nvPicPr>
          <p:cNvPr id="16" name="Bilde 15">
            <a:extLst>
              <a:ext uri="{FF2B5EF4-FFF2-40B4-BE49-F238E27FC236}">
                <a16:creationId xmlns:a16="http://schemas.microsoft.com/office/drawing/2014/main" id="{96185398-7DB2-4454-AC42-26E5E41F6EBB}"/>
              </a:ext>
            </a:extLst>
          </p:cNvPr>
          <p:cNvPicPr>
            <a:picLocks noChangeAspect="1"/>
          </p:cNvPicPr>
          <p:nvPr/>
        </p:nvPicPr>
        <p:blipFill rotWithShape="1">
          <a:blip r:embed="rId3"/>
          <a:srcRect l="4621" t="-4675" r="2336" b="4675"/>
          <a:stretch/>
        </p:blipFill>
        <p:spPr>
          <a:xfrm>
            <a:off x="457200" y="4037162"/>
            <a:ext cx="4412974" cy="2640789"/>
          </a:xfrm>
          <a:prstGeom prst="rect">
            <a:avLst/>
          </a:prstGeom>
        </p:spPr>
      </p:pic>
      <p:sp>
        <p:nvSpPr>
          <p:cNvPr id="4" name="Rektangel 3">
            <a:extLst>
              <a:ext uri="{FF2B5EF4-FFF2-40B4-BE49-F238E27FC236}">
                <a16:creationId xmlns:a16="http://schemas.microsoft.com/office/drawing/2014/main" id="{2FFDB5EF-4D0A-4111-A14A-6CA6E2B57472}"/>
              </a:ext>
            </a:extLst>
          </p:cNvPr>
          <p:cNvSpPr/>
          <p:nvPr/>
        </p:nvSpPr>
        <p:spPr>
          <a:xfrm>
            <a:off x="5548662" y="1130226"/>
            <a:ext cx="2383986" cy="400110"/>
          </a:xfrm>
          <a:prstGeom prst="rect">
            <a:avLst/>
          </a:prstGeom>
        </p:spPr>
        <p:txBody>
          <a:bodyPr wrap="none">
            <a:spAutoFit/>
          </a:bodyPr>
          <a:lstStyle/>
          <a:p>
            <a:r>
              <a:rPr lang="en-GB" sz="2000" dirty="0"/>
              <a:t>Market vs Regulation</a:t>
            </a:r>
          </a:p>
        </p:txBody>
      </p:sp>
      <p:sp>
        <p:nvSpPr>
          <p:cNvPr id="10" name="Rektangel 9">
            <a:extLst>
              <a:ext uri="{FF2B5EF4-FFF2-40B4-BE49-F238E27FC236}">
                <a16:creationId xmlns:a16="http://schemas.microsoft.com/office/drawing/2014/main" id="{B0DFEDE1-5692-469C-8FDD-7CBE82EE1919}"/>
              </a:ext>
            </a:extLst>
          </p:cNvPr>
          <p:cNvSpPr/>
          <p:nvPr/>
        </p:nvSpPr>
        <p:spPr>
          <a:xfrm>
            <a:off x="1503175" y="3815598"/>
            <a:ext cx="2395592" cy="400110"/>
          </a:xfrm>
          <a:prstGeom prst="rect">
            <a:avLst/>
          </a:prstGeom>
        </p:spPr>
        <p:txBody>
          <a:bodyPr wrap="none">
            <a:spAutoFit/>
          </a:bodyPr>
          <a:lstStyle/>
          <a:p>
            <a:r>
              <a:rPr lang="en-GB" sz="2000" dirty="0"/>
              <a:t>Standardization work</a:t>
            </a:r>
          </a:p>
        </p:txBody>
      </p:sp>
    </p:spTree>
    <p:extLst>
      <p:ext uri="{BB962C8B-B14F-4D97-AF65-F5344CB8AC3E}">
        <p14:creationId xmlns:p14="http://schemas.microsoft.com/office/powerpoint/2010/main" val="28176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4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6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en-GB" sz="3600" dirty="0"/>
              <a:t>Need: open discussion forums</a:t>
            </a:r>
          </a:p>
        </p:txBody>
      </p:sp>
      <p:sp>
        <p:nvSpPr>
          <p:cNvPr id="4" name="TekstSylinder 3">
            <a:extLst>
              <a:ext uri="{FF2B5EF4-FFF2-40B4-BE49-F238E27FC236}">
                <a16:creationId xmlns:a16="http://schemas.microsoft.com/office/drawing/2014/main" id="{20CDE763-EB21-403D-84C8-80C7D0F48DC5}"/>
              </a:ext>
            </a:extLst>
          </p:cNvPr>
          <p:cNvSpPr txBox="1"/>
          <p:nvPr/>
        </p:nvSpPr>
        <p:spPr>
          <a:xfrm>
            <a:off x="457200" y="1320382"/>
            <a:ext cx="8229600" cy="5262979"/>
          </a:xfrm>
          <a:prstGeom prst="rect">
            <a:avLst/>
          </a:prstGeom>
          <a:noFill/>
        </p:spPr>
        <p:txBody>
          <a:bodyPr wrap="square" rtlCol="0">
            <a:spAutoFit/>
          </a:bodyPr>
          <a:lstStyle/>
          <a:p>
            <a:pPr marL="457200" indent="-457200">
              <a:buFontTx/>
              <a:buChar char="-"/>
            </a:pPr>
            <a:r>
              <a:rPr lang="en-GB" sz="2400" b="1" dirty="0"/>
              <a:t>Standards (and laws) is better produced when affected sector already has experience in the subject and are ready to choose a common way to do something.</a:t>
            </a:r>
          </a:p>
          <a:p>
            <a:pPr marL="457200" indent="-457200">
              <a:buFontTx/>
              <a:buChar char="-"/>
            </a:pPr>
            <a:endParaRPr lang="en-GB" sz="2400" b="1" dirty="0"/>
          </a:p>
          <a:p>
            <a:pPr marL="457200" indent="-457200">
              <a:buFontTx/>
              <a:buChar char="-"/>
            </a:pPr>
            <a:r>
              <a:rPr lang="en-GB" sz="2400" b="1" dirty="0"/>
              <a:t>Until sector has experience and are ready for standardization, the technical challenges and possibilities in and between systems and parties must be discussed outside standardization -projects and –organisations. </a:t>
            </a:r>
          </a:p>
          <a:p>
            <a:pPr marL="457200" indent="-457200">
              <a:buFontTx/>
              <a:buChar char="-"/>
            </a:pPr>
            <a:endParaRPr lang="en-GB" sz="2400" b="1" dirty="0"/>
          </a:p>
          <a:p>
            <a:pPr marL="457200" indent="-457200">
              <a:buFontTx/>
              <a:buChar char="-"/>
            </a:pPr>
            <a:r>
              <a:rPr lang="en-GB" sz="2400" b="1" dirty="0"/>
              <a:t>Sector still has a lot of questions and challenges before its operation and interoperability is 100% compliant and well functioning in Europe, and these are not suitable for being discussed in  standardisation projects that have limited scope, deadlines and negotiations. </a:t>
            </a:r>
          </a:p>
        </p:txBody>
      </p:sp>
    </p:spTree>
    <p:extLst>
      <p:ext uri="{BB962C8B-B14F-4D97-AF65-F5344CB8AC3E}">
        <p14:creationId xmlns:p14="http://schemas.microsoft.com/office/powerpoint/2010/main" val="7183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en-GB" sz="3600" dirty="0"/>
              <a:t>Proposal</a:t>
            </a:r>
            <a:r>
              <a:rPr lang="nb-NO" sz="3600" dirty="0"/>
              <a:t>: 2 s</a:t>
            </a:r>
            <a:r>
              <a:rPr lang="en-GB" sz="3600" dirty="0"/>
              <a:t>ector</a:t>
            </a:r>
            <a:r>
              <a:rPr lang="nb-NO" sz="3600" dirty="0"/>
              <a:t> forums</a:t>
            </a:r>
            <a:endParaRPr lang="en-GB" sz="3600" dirty="0"/>
          </a:p>
        </p:txBody>
      </p:sp>
      <p:sp>
        <p:nvSpPr>
          <p:cNvPr id="3" name="Rektangel 2">
            <a:extLst>
              <a:ext uri="{FF2B5EF4-FFF2-40B4-BE49-F238E27FC236}">
                <a16:creationId xmlns:a16="http://schemas.microsoft.com/office/drawing/2014/main" id="{DB6A2E6B-201A-4A76-A01A-AD44FC79AB7B}"/>
              </a:ext>
            </a:extLst>
          </p:cNvPr>
          <p:cNvSpPr/>
          <p:nvPr/>
        </p:nvSpPr>
        <p:spPr>
          <a:xfrm>
            <a:off x="457200" y="1132664"/>
            <a:ext cx="8388626" cy="5693866"/>
          </a:xfrm>
          <a:prstGeom prst="rect">
            <a:avLst/>
          </a:prstGeom>
        </p:spPr>
        <p:txBody>
          <a:bodyPr wrap="square">
            <a:spAutoFit/>
          </a:bodyPr>
          <a:lstStyle/>
          <a:p>
            <a:r>
              <a:rPr lang="en-GB" sz="2000" b="1" u="sng" dirty="0">
                <a:latin typeface="Calibri" panose="020F0502020204030204" pitchFamily="34" charset="0"/>
                <a:ea typeface="Calibri" panose="020F0502020204030204" pitchFamily="34" charset="0"/>
                <a:cs typeface="Arial" panose="020B0604020202020204" pitchFamily="34" charset="0"/>
              </a:rPr>
              <a:t>Commercial open forum</a:t>
            </a:r>
            <a:r>
              <a:rPr lang="en-GB" sz="2000" dirty="0">
                <a:latin typeface="Calibri" panose="020F0502020204030204" pitchFamily="34" charset="0"/>
                <a:ea typeface="Calibri" panose="020F0502020204030204" pitchFamily="34" charset="0"/>
                <a:cs typeface="Arial" panose="020B0604020202020204" pitchFamily="34" charset="0"/>
              </a:rPr>
              <a:t>, </a:t>
            </a:r>
          </a:p>
          <a:p>
            <a:r>
              <a:rPr lang="en-GB" dirty="0">
                <a:latin typeface="Calibri" panose="020F0502020204030204" pitchFamily="34" charset="0"/>
                <a:ea typeface="Calibri" panose="020F0502020204030204" pitchFamily="34" charset="0"/>
                <a:cs typeface="Arial" panose="020B0604020202020204" pitchFamily="34" charset="0"/>
              </a:rPr>
              <a:t>where periodically the actors freely can discuss any commercial problems and possibilities between parties and for the sector,	 </a:t>
            </a:r>
          </a:p>
          <a:p>
            <a:pPr marL="357188" lvl="1" indent="-342900">
              <a:buFont typeface="Courier New" panose="02070309020205020404" pitchFamily="49" charset="0"/>
              <a:buChar char="o"/>
            </a:pPr>
            <a:r>
              <a:rPr lang="en-GB" dirty="0">
                <a:latin typeface="Calibri" panose="020F0502020204030204" pitchFamily="34" charset="0"/>
                <a:cs typeface="Arial" panose="020B0604020202020204" pitchFamily="34" charset="0"/>
              </a:rPr>
              <a:t>This will increase the knowledge sharing and commercial interaction between the parties, and will decrease the need for technical groups in standardisation bodies to discuss commercial issues that is often out of scope of their work. </a:t>
            </a:r>
          </a:p>
          <a:p>
            <a:pPr marL="357188" lvl="1" indent="-342900">
              <a:buFont typeface="Wingdings" panose="05000000000000000000" pitchFamily="2" charset="2"/>
              <a:buChar char="Ø"/>
            </a:pPr>
            <a:r>
              <a:rPr lang="en-GB" b="1" dirty="0">
                <a:latin typeface="Calibri" panose="020F0502020204030204" pitchFamily="34" charset="0"/>
                <a:ea typeface="Calibri" panose="020F0502020204030204" pitchFamily="34" charset="0"/>
                <a:cs typeface="Arial" panose="020B0604020202020204" pitchFamily="34" charset="0"/>
              </a:rPr>
              <a:t>EIM&amp;CER is hereby challenged to set up and run such a forum as soon as possible.</a:t>
            </a:r>
          </a:p>
          <a:p>
            <a:pPr marL="800100" lvl="1" indent="-342900">
              <a:buFont typeface="Wingdings" panose="05000000000000000000" pitchFamily="2" charset="2"/>
              <a:buChar char="Ø"/>
            </a:pPr>
            <a:endParaRPr lang="en-GB" b="1" dirty="0">
              <a:latin typeface="Calibri" panose="020F0502020204030204" pitchFamily="34" charset="0"/>
              <a:ea typeface="Calibri" panose="020F0502020204030204" pitchFamily="34" charset="0"/>
              <a:cs typeface="Arial" panose="020B0604020202020204" pitchFamily="34" charset="0"/>
            </a:endParaRPr>
          </a:p>
          <a:p>
            <a:r>
              <a:rPr lang="en-GB" sz="2000" b="1" u="sng" dirty="0">
                <a:latin typeface="Calibri" panose="020F0502020204030204" pitchFamily="34" charset="0"/>
                <a:ea typeface="Calibri" panose="020F0502020204030204" pitchFamily="34" charset="0"/>
                <a:cs typeface="Arial" panose="020B0604020202020204" pitchFamily="34" charset="0"/>
              </a:rPr>
              <a:t>Technical open forum</a:t>
            </a:r>
            <a:r>
              <a:rPr lang="en-GB" sz="2000" dirty="0">
                <a:latin typeface="Calibri" panose="020F0502020204030204" pitchFamily="34" charset="0"/>
                <a:ea typeface="Calibri" panose="020F0502020204030204" pitchFamily="34" charset="0"/>
                <a:cs typeface="Arial" panose="020B0604020202020204" pitchFamily="34" charset="0"/>
              </a:rPr>
              <a:t>, </a:t>
            </a:r>
          </a:p>
          <a:p>
            <a:r>
              <a:rPr lang="en-GB" dirty="0">
                <a:latin typeface="Calibri" panose="020F0502020204030204" pitchFamily="34" charset="0"/>
                <a:ea typeface="Calibri" panose="020F0502020204030204" pitchFamily="34" charset="0"/>
                <a:cs typeface="Arial" panose="020B0604020202020204" pitchFamily="34" charset="0"/>
              </a:rPr>
              <a:t>where the actors periodically can discuss technical operational problems and possibilities in their interaction. </a:t>
            </a:r>
          </a:p>
          <a:p>
            <a:pPr marL="357188" lvl="1" indent="-285750">
              <a:buFont typeface="Courier New" panose="02070309020205020404" pitchFamily="49" charset="0"/>
              <a:buChar char="o"/>
            </a:pPr>
            <a:r>
              <a:rPr lang="en-GB" dirty="0">
                <a:latin typeface="Calibri" panose="020F0502020204030204" pitchFamily="34" charset="0"/>
                <a:ea typeface="Calibri" panose="020F0502020204030204" pitchFamily="34" charset="0"/>
                <a:cs typeface="Arial" panose="020B0604020202020204" pitchFamily="34" charset="0"/>
              </a:rPr>
              <a:t>Based on the discussions in the IRS 90930  workgroup, this is needed to be set up independent of the standardization bodies (hereunder IEC, Cenelec or UIC) so that standardisation assignments to these bodies can be given on a better and clearer basis, scope and framework</a:t>
            </a:r>
            <a:r>
              <a:rPr lang="en-GB" b="1" dirty="0">
                <a:latin typeface="Calibri" panose="020F0502020204030204" pitchFamily="34" charset="0"/>
                <a:ea typeface="Calibri" panose="020F0502020204030204" pitchFamily="34" charset="0"/>
                <a:cs typeface="Arial" panose="020B0604020202020204" pitchFamily="34" charset="0"/>
              </a:rPr>
              <a:t>.</a:t>
            </a:r>
          </a:p>
          <a:p>
            <a:pPr marL="357188" lvl="1" indent="-285750">
              <a:buFont typeface="Wingdings" panose="05000000000000000000" pitchFamily="2" charset="2"/>
              <a:buChar char="Ø"/>
            </a:pPr>
            <a:r>
              <a:rPr lang="en-GB" b="1" dirty="0">
                <a:latin typeface="Calibri" panose="020F0502020204030204" pitchFamily="34" charset="0"/>
                <a:ea typeface="Calibri" panose="020F0502020204030204" pitchFamily="34" charset="0"/>
                <a:cs typeface="Arial" panose="020B0604020202020204" pitchFamily="34" charset="0"/>
              </a:rPr>
              <a:t>Eress is hereby proposing to set up and run such a forum as we have such discussions already running for 7 partner countries and 4 cooperating countries and is positive to expand this to such a forum. </a:t>
            </a:r>
          </a:p>
          <a:p>
            <a:pPr marL="800100" lvl="1" indent="-342900">
              <a:buFont typeface="Wingdings" panose="05000000000000000000" pitchFamily="2" charset="2"/>
              <a:buChar char="Ø"/>
            </a:pPr>
            <a:endParaRPr lang="en-GB" b="1" dirty="0">
              <a:solidFill>
                <a:srgbClr val="0070C0"/>
              </a:solidFill>
              <a:highlight>
                <a:srgbClr val="73F179"/>
              </a:highlight>
              <a:latin typeface="Calibri" panose="020F0502020204030204" pitchFamily="34" charset="0"/>
              <a:ea typeface="Calibri" panose="020F0502020204030204" pitchFamily="34" charset="0"/>
              <a:cs typeface="Arial" panose="020B0604020202020204" pitchFamily="34" charset="0"/>
            </a:endParaRPr>
          </a:p>
          <a:p>
            <a:pPr algn="ctr"/>
            <a:r>
              <a:rPr lang="en-GB" b="1" dirty="0">
                <a:solidFill>
                  <a:srgbClr val="0070C0"/>
                </a:solidFill>
                <a:highlight>
                  <a:srgbClr val="73F179"/>
                </a:highlight>
                <a:latin typeface="Calibri" panose="020F0502020204030204" pitchFamily="34" charset="0"/>
                <a:cs typeface="Arial" panose="020B0604020202020204" pitchFamily="34" charset="0"/>
              </a:rPr>
              <a:t>THIS DOES NOT REPLACE THE ANNUAL ERESS FORUM </a:t>
            </a:r>
            <a:r>
              <a:rPr lang="en-GB" b="1" dirty="0">
                <a:solidFill>
                  <a:srgbClr val="0070C0"/>
                </a:solidFill>
                <a:highlight>
                  <a:srgbClr val="73F179"/>
                </a:highlight>
                <a:latin typeface="Calibri" panose="020F0502020204030204" pitchFamily="34" charset="0"/>
                <a:cs typeface="Arial" panose="020B0604020202020204" pitchFamily="34" charset="0"/>
                <a:sym typeface="Wingdings" panose="05000000000000000000" pitchFamily="2" charset="2"/>
              </a:rPr>
              <a:t></a:t>
            </a:r>
            <a:endParaRPr lang="en-GB" dirty="0">
              <a:solidFill>
                <a:srgbClr val="0070C0"/>
              </a:solidFill>
              <a:highlight>
                <a:srgbClr val="73F179"/>
              </a:highlight>
            </a:endParaRPr>
          </a:p>
        </p:txBody>
      </p:sp>
    </p:spTree>
    <p:extLst>
      <p:ext uri="{BB962C8B-B14F-4D97-AF65-F5344CB8AC3E}">
        <p14:creationId xmlns:p14="http://schemas.microsoft.com/office/powerpoint/2010/main" val="294396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4BA799-308B-4EED-8188-64CF99D6E256}"/>
              </a:ext>
            </a:extLst>
          </p:cNvPr>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en-GB" sz="3200" dirty="0">
                <a:solidFill>
                  <a:schemeClr val="dk1"/>
                </a:solidFill>
                <a:latin typeface="+mn-lt"/>
                <a:ea typeface="+mn-ea"/>
                <a:cs typeface="+mn-cs"/>
              </a:rPr>
              <a:t>Electric traction development</a:t>
            </a:r>
          </a:p>
        </p:txBody>
      </p:sp>
      <p:pic>
        <p:nvPicPr>
          <p:cNvPr id="14" name="Bilde 13" descr="Et bilde som inneholder himmel, utendørs, fjell, sykkel&#10;&#10;Automatisk generert beskrivelse">
            <a:extLst>
              <a:ext uri="{FF2B5EF4-FFF2-40B4-BE49-F238E27FC236}">
                <a16:creationId xmlns:a16="http://schemas.microsoft.com/office/drawing/2014/main" id="{3D12F859-B110-4696-8BCD-0EFD0F7462BE}"/>
              </a:ext>
            </a:extLst>
          </p:cNvPr>
          <p:cNvPicPr>
            <a:picLocks noChangeAspect="1"/>
          </p:cNvPicPr>
          <p:nvPr/>
        </p:nvPicPr>
        <p:blipFill rotWithShape="1">
          <a:blip r:embed="rId2">
            <a:extLst>
              <a:ext uri="{28A0092B-C50C-407E-A947-70E740481C1C}">
                <a14:useLocalDpi xmlns:a14="http://schemas.microsoft.com/office/drawing/2010/main" val="0"/>
              </a:ext>
            </a:extLst>
          </a:blip>
          <a:srcRect l="34648" t="8197" r="22279" b="-8197"/>
          <a:stretch/>
        </p:blipFill>
        <p:spPr>
          <a:xfrm>
            <a:off x="6458442" y="1169550"/>
            <a:ext cx="991631" cy="1532002"/>
          </a:xfrm>
          <a:prstGeom prst="rect">
            <a:avLst/>
          </a:prstGeom>
        </p:spPr>
      </p:pic>
      <p:pic>
        <p:nvPicPr>
          <p:cNvPr id="16" name="Bilde 15" descr="Et bilde som inneholder utendørs, bilvei, sykkel, person&#10;&#10;Automatisk generert beskrivelse">
            <a:extLst>
              <a:ext uri="{FF2B5EF4-FFF2-40B4-BE49-F238E27FC236}">
                <a16:creationId xmlns:a16="http://schemas.microsoft.com/office/drawing/2014/main" id="{0F60284E-71FB-4C64-91D4-D9A1E7C80E8C}"/>
              </a:ext>
            </a:extLst>
          </p:cNvPr>
          <p:cNvPicPr>
            <a:picLocks noChangeAspect="1"/>
          </p:cNvPicPr>
          <p:nvPr/>
        </p:nvPicPr>
        <p:blipFill rotWithShape="1">
          <a:blip r:embed="rId3">
            <a:extLst>
              <a:ext uri="{28A0092B-C50C-407E-A947-70E740481C1C}">
                <a14:useLocalDpi xmlns:a14="http://schemas.microsoft.com/office/drawing/2010/main" val="0"/>
              </a:ext>
            </a:extLst>
          </a:blip>
          <a:srcRect l="23257" r="20179"/>
          <a:stretch/>
        </p:blipFill>
        <p:spPr>
          <a:xfrm>
            <a:off x="7537294" y="3493537"/>
            <a:ext cx="1115735" cy="1312624"/>
          </a:xfrm>
          <a:prstGeom prst="rect">
            <a:avLst/>
          </a:prstGeom>
        </p:spPr>
      </p:pic>
      <p:pic>
        <p:nvPicPr>
          <p:cNvPr id="22" name="Bilde 21" descr="Et bilde som inneholder utendørs, bilvei, ridning, bil&#10;&#10;Automatisk generert beskrivelse">
            <a:extLst>
              <a:ext uri="{FF2B5EF4-FFF2-40B4-BE49-F238E27FC236}">
                <a16:creationId xmlns:a16="http://schemas.microsoft.com/office/drawing/2014/main" id="{784EE8AF-A9D9-479F-9745-69F95DC855F4}"/>
              </a:ext>
            </a:extLst>
          </p:cNvPr>
          <p:cNvPicPr>
            <a:picLocks noChangeAspect="1"/>
          </p:cNvPicPr>
          <p:nvPr/>
        </p:nvPicPr>
        <p:blipFill rotWithShape="1">
          <a:blip r:embed="rId4">
            <a:extLst>
              <a:ext uri="{28A0092B-C50C-407E-A947-70E740481C1C}">
                <a14:useLocalDpi xmlns:a14="http://schemas.microsoft.com/office/drawing/2010/main" val="0"/>
              </a:ext>
            </a:extLst>
          </a:blip>
          <a:srcRect l="10631" t="8197"/>
          <a:stretch/>
        </p:blipFill>
        <p:spPr>
          <a:xfrm>
            <a:off x="7512808" y="1922847"/>
            <a:ext cx="1139154" cy="778705"/>
          </a:xfrm>
          <a:prstGeom prst="rect">
            <a:avLst/>
          </a:prstGeom>
        </p:spPr>
      </p:pic>
      <p:pic>
        <p:nvPicPr>
          <p:cNvPr id="9" name="Bilde 8" descr="Et bilde som inneholder utendørs, bakke, person, tre&#10;&#10;Automatisk generert beskrivelse">
            <a:extLst>
              <a:ext uri="{FF2B5EF4-FFF2-40B4-BE49-F238E27FC236}">
                <a16:creationId xmlns:a16="http://schemas.microsoft.com/office/drawing/2014/main" id="{F6D7BF23-D944-44AC-8932-F23B66FC4A35}"/>
              </a:ext>
            </a:extLst>
          </p:cNvPr>
          <p:cNvPicPr>
            <a:picLocks noChangeAspect="1"/>
          </p:cNvPicPr>
          <p:nvPr/>
        </p:nvPicPr>
        <p:blipFill rotWithShape="1">
          <a:blip r:embed="rId5">
            <a:extLst>
              <a:ext uri="{28A0092B-C50C-407E-A947-70E740481C1C}">
                <a14:useLocalDpi xmlns:a14="http://schemas.microsoft.com/office/drawing/2010/main" val="0"/>
              </a:ext>
            </a:extLst>
          </a:blip>
          <a:srcRect l="14398" t="7558" r="33988" b="12708"/>
          <a:stretch/>
        </p:blipFill>
        <p:spPr>
          <a:xfrm>
            <a:off x="4208934" y="4925745"/>
            <a:ext cx="1591210" cy="1635757"/>
          </a:xfrm>
          <a:prstGeom prst="rect">
            <a:avLst/>
          </a:prstGeom>
        </p:spPr>
      </p:pic>
      <p:pic>
        <p:nvPicPr>
          <p:cNvPr id="13" name="Bilde 12" descr="Et bilde som inneholder snø, himmel, utendørs, bakke&#10;&#10;Automatisk generert beskrivelse">
            <a:extLst>
              <a:ext uri="{FF2B5EF4-FFF2-40B4-BE49-F238E27FC236}">
                <a16:creationId xmlns:a16="http://schemas.microsoft.com/office/drawing/2014/main" id="{A4F16D81-A652-4B43-8708-7977727A0A53}"/>
              </a:ext>
            </a:extLst>
          </p:cNvPr>
          <p:cNvPicPr>
            <a:picLocks noChangeAspect="1"/>
          </p:cNvPicPr>
          <p:nvPr/>
        </p:nvPicPr>
        <p:blipFill rotWithShape="1">
          <a:blip r:embed="rId6">
            <a:extLst>
              <a:ext uri="{28A0092B-C50C-407E-A947-70E740481C1C}">
                <a14:useLocalDpi xmlns:a14="http://schemas.microsoft.com/office/drawing/2010/main" val="0"/>
              </a:ext>
            </a:extLst>
          </a:blip>
          <a:srcRect l="24071" t="7957" r="4473"/>
          <a:stretch/>
        </p:blipFill>
        <p:spPr>
          <a:xfrm>
            <a:off x="2263259" y="1253363"/>
            <a:ext cx="1467343" cy="1415750"/>
          </a:xfrm>
          <a:prstGeom prst="rect">
            <a:avLst/>
          </a:prstGeom>
        </p:spPr>
      </p:pic>
      <p:pic>
        <p:nvPicPr>
          <p:cNvPr id="17" name="Bilde 16" descr="Et bilde som inneholder skøyter, person, ridning, sko&#10;&#10;Automatisk generert beskrivelse">
            <a:extLst>
              <a:ext uri="{FF2B5EF4-FFF2-40B4-BE49-F238E27FC236}">
                <a16:creationId xmlns:a16="http://schemas.microsoft.com/office/drawing/2014/main" id="{BE1C0F0C-0A98-4BC7-85B8-7D4CCCD6BC30}"/>
              </a:ext>
            </a:extLst>
          </p:cNvPr>
          <p:cNvPicPr>
            <a:picLocks noChangeAspect="1"/>
          </p:cNvPicPr>
          <p:nvPr/>
        </p:nvPicPr>
        <p:blipFill rotWithShape="1">
          <a:blip r:embed="rId7">
            <a:extLst>
              <a:ext uri="{28A0092B-C50C-407E-A947-70E740481C1C}">
                <a14:useLocalDpi xmlns:a14="http://schemas.microsoft.com/office/drawing/2010/main" val="0"/>
              </a:ext>
            </a:extLst>
          </a:blip>
          <a:srcRect l="1149" r="1" b="8183"/>
          <a:stretch/>
        </p:blipFill>
        <p:spPr>
          <a:xfrm>
            <a:off x="360451" y="5752018"/>
            <a:ext cx="1506743" cy="783733"/>
          </a:xfrm>
          <a:prstGeom prst="rect">
            <a:avLst/>
          </a:prstGeom>
        </p:spPr>
      </p:pic>
      <p:pic>
        <p:nvPicPr>
          <p:cNvPr id="21" name="Bilde 20" descr="Et bilde som inneholder utendørs, himmel, bilvei, person&#10;&#10;Automatisk generert beskrivelse">
            <a:extLst>
              <a:ext uri="{FF2B5EF4-FFF2-40B4-BE49-F238E27FC236}">
                <a16:creationId xmlns:a16="http://schemas.microsoft.com/office/drawing/2014/main" id="{B6B431AA-80E6-4A4E-BCA3-11C663DB51FE}"/>
              </a:ext>
            </a:extLst>
          </p:cNvPr>
          <p:cNvPicPr>
            <a:picLocks noChangeAspect="1"/>
          </p:cNvPicPr>
          <p:nvPr/>
        </p:nvPicPr>
        <p:blipFill rotWithShape="1">
          <a:blip r:embed="rId8">
            <a:extLst>
              <a:ext uri="{28A0092B-C50C-407E-A947-70E740481C1C}">
                <a14:useLocalDpi xmlns:a14="http://schemas.microsoft.com/office/drawing/2010/main" val="0"/>
              </a:ext>
            </a:extLst>
          </a:blip>
          <a:srcRect l="4411" t="9449" r="51715" b="458"/>
          <a:stretch/>
        </p:blipFill>
        <p:spPr>
          <a:xfrm>
            <a:off x="3168358" y="4928741"/>
            <a:ext cx="970872" cy="1646554"/>
          </a:xfrm>
          <a:prstGeom prst="rect">
            <a:avLst/>
          </a:prstGeom>
        </p:spPr>
      </p:pic>
      <p:pic>
        <p:nvPicPr>
          <p:cNvPr id="28" name="Bilde 27" descr="Et bilde som inneholder vann, himmel, utendørs, bakke&#10;&#10;Automatisk generert beskrivelse">
            <a:extLst>
              <a:ext uri="{FF2B5EF4-FFF2-40B4-BE49-F238E27FC236}">
                <a16:creationId xmlns:a16="http://schemas.microsoft.com/office/drawing/2014/main" id="{5844E893-B78C-48F0-8B09-815BDCDCEAC4}"/>
              </a:ext>
            </a:extLst>
          </p:cNvPr>
          <p:cNvPicPr>
            <a:picLocks noChangeAspect="1"/>
          </p:cNvPicPr>
          <p:nvPr/>
        </p:nvPicPr>
        <p:blipFill rotWithShape="1">
          <a:blip r:embed="rId9">
            <a:extLst>
              <a:ext uri="{28A0092B-C50C-407E-A947-70E740481C1C}">
                <a14:useLocalDpi xmlns:a14="http://schemas.microsoft.com/office/drawing/2010/main" val="0"/>
              </a:ext>
            </a:extLst>
          </a:blip>
          <a:srcRect l="32325" t="10945" r="33909" b="10380"/>
          <a:stretch/>
        </p:blipFill>
        <p:spPr>
          <a:xfrm>
            <a:off x="5889143" y="4865648"/>
            <a:ext cx="1054955" cy="1635757"/>
          </a:xfrm>
          <a:prstGeom prst="rect">
            <a:avLst/>
          </a:prstGeom>
        </p:spPr>
      </p:pic>
      <p:pic>
        <p:nvPicPr>
          <p:cNvPr id="34" name="Bilde 33" descr="Et bilde som inneholder motorsykkel, utendørs, bilvei, person&#10;&#10;Automatisk generert beskrivelse">
            <a:extLst>
              <a:ext uri="{FF2B5EF4-FFF2-40B4-BE49-F238E27FC236}">
                <a16:creationId xmlns:a16="http://schemas.microsoft.com/office/drawing/2014/main" id="{B9272B6C-E448-4D4A-823C-DEEB9053A2C3}"/>
              </a:ext>
            </a:extLst>
          </p:cNvPr>
          <p:cNvPicPr>
            <a:picLocks noChangeAspect="1"/>
          </p:cNvPicPr>
          <p:nvPr/>
        </p:nvPicPr>
        <p:blipFill rotWithShape="1">
          <a:blip r:embed="rId10">
            <a:extLst>
              <a:ext uri="{28A0092B-C50C-407E-A947-70E740481C1C}">
                <a14:useLocalDpi xmlns:a14="http://schemas.microsoft.com/office/drawing/2010/main" val="0"/>
              </a:ext>
            </a:extLst>
          </a:blip>
          <a:srcRect l="5920" b="4943"/>
          <a:stretch/>
        </p:blipFill>
        <p:spPr>
          <a:xfrm>
            <a:off x="402470" y="3630599"/>
            <a:ext cx="1464724" cy="939387"/>
          </a:xfrm>
          <a:prstGeom prst="rect">
            <a:avLst/>
          </a:prstGeom>
        </p:spPr>
      </p:pic>
      <p:pic>
        <p:nvPicPr>
          <p:cNvPr id="36" name="Bilde 35" descr="Et bilde som inneholder gress, motorsykkel, utendørs, himmel&#10;&#10;Automatisk generert beskrivelse">
            <a:extLst>
              <a:ext uri="{FF2B5EF4-FFF2-40B4-BE49-F238E27FC236}">
                <a16:creationId xmlns:a16="http://schemas.microsoft.com/office/drawing/2014/main" id="{97C73069-5840-447D-BD39-5F1CAF64F574}"/>
              </a:ext>
            </a:extLst>
          </p:cNvPr>
          <p:cNvPicPr>
            <a:picLocks noChangeAspect="1"/>
          </p:cNvPicPr>
          <p:nvPr/>
        </p:nvPicPr>
        <p:blipFill rotWithShape="1">
          <a:blip r:embed="rId11">
            <a:extLst>
              <a:ext uri="{28A0092B-C50C-407E-A947-70E740481C1C}">
                <a14:useLocalDpi xmlns:a14="http://schemas.microsoft.com/office/drawing/2010/main" val="0"/>
              </a:ext>
            </a:extLst>
          </a:blip>
          <a:srcRect l="14689" t="5670" r="33126"/>
          <a:stretch/>
        </p:blipFill>
        <p:spPr>
          <a:xfrm>
            <a:off x="3789565" y="1208261"/>
            <a:ext cx="1024099" cy="1386600"/>
          </a:xfrm>
          <a:prstGeom prst="rect">
            <a:avLst/>
          </a:prstGeom>
        </p:spPr>
      </p:pic>
      <p:pic>
        <p:nvPicPr>
          <p:cNvPr id="38" name="Bilde 37" descr="Et bilde som inneholder motorsykkel, bilvei, utendørs, parkert&#10;&#10;Automatisk generert beskrivelse">
            <a:extLst>
              <a:ext uri="{FF2B5EF4-FFF2-40B4-BE49-F238E27FC236}">
                <a16:creationId xmlns:a16="http://schemas.microsoft.com/office/drawing/2014/main" id="{F13C1E6A-CD99-4B92-AB38-5DF4C72BFDC7}"/>
              </a:ext>
            </a:extLst>
          </p:cNvPr>
          <p:cNvPicPr>
            <a:picLocks noChangeAspect="1"/>
          </p:cNvPicPr>
          <p:nvPr/>
        </p:nvPicPr>
        <p:blipFill rotWithShape="1">
          <a:blip r:embed="rId12">
            <a:extLst>
              <a:ext uri="{28A0092B-C50C-407E-A947-70E740481C1C}">
                <a14:useLocalDpi xmlns:a14="http://schemas.microsoft.com/office/drawing/2010/main" val="0"/>
              </a:ext>
            </a:extLst>
          </a:blip>
          <a:srcRect l="4740" t="13535" r="4654" b="9874"/>
          <a:stretch/>
        </p:blipFill>
        <p:spPr>
          <a:xfrm>
            <a:off x="7568416" y="1152463"/>
            <a:ext cx="1140222" cy="721951"/>
          </a:xfrm>
          <a:prstGeom prst="rect">
            <a:avLst/>
          </a:prstGeom>
        </p:spPr>
      </p:pic>
      <p:pic>
        <p:nvPicPr>
          <p:cNvPr id="42" name="Bilde 41" descr="Et bilde som inneholder tre, utendørs, gress, bilvei&#10;&#10;Automatisk generert beskrivelse">
            <a:extLst>
              <a:ext uri="{FF2B5EF4-FFF2-40B4-BE49-F238E27FC236}">
                <a16:creationId xmlns:a16="http://schemas.microsoft.com/office/drawing/2014/main" id="{430E2111-25CD-4C38-ADEE-E7DC497907B5}"/>
              </a:ext>
            </a:extLst>
          </p:cNvPr>
          <p:cNvPicPr>
            <a:picLocks noChangeAspect="1"/>
          </p:cNvPicPr>
          <p:nvPr/>
        </p:nvPicPr>
        <p:blipFill rotWithShape="1">
          <a:blip r:embed="rId13">
            <a:extLst>
              <a:ext uri="{28A0092B-C50C-407E-A947-70E740481C1C}">
                <a14:useLocalDpi xmlns:a14="http://schemas.microsoft.com/office/drawing/2010/main" val="0"/>
              </a:ext>
            </a:extLst>
          </a:blip>
          <a:srcRect l="25037" t="32470" r="8622"/>
          <a:stretch/>
        </p:blipFill>
        <p:spPr>
          <a:xfrm>
            <a:off x="7015365" y="4870698"/>
            <a:ext cx="1636597" cy="1247850"/>
          </a:xfrm>
          <a:prstGeom prst="rect">
            <a:avLst/>
          </a:prstGeom>
        </p:spPr>
      </p:pic>
      <p:pic>
        <p:nvPicPr>
          <p:cNvPr id="48" name="Bilde 47" descr="Et bilde som inneholder motorsykkel, bygning, utendørs, person&#10;&#10;Automatisk generert beskrivelse">
            <a:extLst>
              <a:ext uri="{FF2B5EF4-FFF2-40B4-BE49-F238E27FC236}">
                <a16:creationId xmlns:a16="http://schemas.microsoft.com/office/drawing/2014/main" id="{016DB407-8FF0-46BF-AB5F-684414982AD5}"/>
              </a:ext>
            </a:extLst>
          </p:cNvPr>
          <p:cNvPicPr>
            <a:picLocks noChangeAspect="1"/>
          </p:cNvPicPr>
          <p:nvPr/>
        </p:nvPicPr>
        <p:blipFill rotWithShape="1">
          <a:blip r:embed="rId14">
            <a:extLst>
              <a:ext uri="{28A0092B-C50C-407E-A947-70E740481C1C}">
                <a14:useLocalDpi xmlns:a14="http://schemas.microsoft.com/office/drawing/2010/main" val="0"/>
              </a:ext>
            </a:extLst>
          </a:blip>
          <a:srcRect t="1760" r="5149"/>
          <a:stretch/>
        </p:blipFill>
        <p:spPr>
          <a:xfrm>
            <a:off x="487536" y="1255113"/>
            <a:ext cx="1694049" cy="1405060"/>
          </a:xfrm>
          <a:prstGeom prst="rect">
            <a:avLst/>
          </a:prstGeom>
        </p:spPr>
      </p:pic>
      <p:pic>
        <p:nvPicPr>
          <p:cNvPr id="54" name="Bilde 53" descr="Et bilde som inneholder bil, utendørs, bilvei, rød&#10;&#10;Automatisk generert beskrivelse">
            <a:extLst>
              <a:ext uri="{FF2B5EF4-FFF2-40B4-BE49-F238E27FC236}">
                <a16:creationId xmlns:a16="http://schemas.microsoft.com/office/drawing/2014/main" id="{0FE62324-EA49-4DA4-8C93-F6DF2B030241}"/>
              </a:ext>
            </a:extLst>
          </p:cNvPr>
          <p:cNvPicPr>
            <a:picLocks noChangeAspect="1"/>
          </p:cNvPicPr>
          <p:nvPr/>
        </p:nvPicPr>
        <p:blipFill rotWithShape="1">
          <a:blip r:embed="rId15">
            <a:extLst>
              <a:ext uri="{28A0092B-C50C-407E-A947-70E740481C1C}">
                <a14:useLocalDpi xmlns:a14="http://schemas.microsoft.com/office/drawing/2010/main" val="0"/>
              </a:ext>
            </a:extLst>
          </a:blip>
          <a:srcRect l="1223" t="-419" r="9925" b="1"/>
          <a:stretch/>
        </p:blipFill>
        <p:spPr>
          <a:xfrm>
            <a:off x="3821344" y="2627741"/>
            <a:ext cx="1856196" cy="939329"/>
          </a:xfrm>
          <a:prstGeom prst="rect">
            <a:avLst/>
          </a:prstGeom>
        </p:spPr>
      </p:pic>
      <p:pic>
        <p:nvPicPr>
          <p:cNvPr id="58" name="Bilde 57" descr="Et bilde som inneholder bil, bilvei, bygning, utendørs&#10;&#10;Automatisk generert beskrivelse">
            <a:extLst>
              <a:ext uri="{FF2B5EF4-FFF2-40B4-BE49-F238E27FC236}">
                <a16:creationId xmlns:a16="http://schemas.microsoft.com/office/drawing/2014/main" id="{4B943E4C-B42C-4C3B-8DEB-30118FA67235}"/>
              </a:ext>
            </a:extLst>
          </p:cNvPr>
          <p:cNvPicPr>
            <a:picLocks noChangeAspect="1"/>
          </p:cNvPicPr>
          <p:nvPr/>
        </p:nvPicPr>
        <p:blipFill rotWithShape="1">
          <a:blip r:embed="rId16">
            <a:extLst>
              <a:ext uri="{28A0092B-C50C-407E-A947-70E740481C1C}">
                <a14:useLocalDpi xmlns:a14="http://schemas.microsoft.com/office/drawing/2010/main" val="0"/>
              </a:ext>
            </a:extLst>
          </a:blip>
          <a:srcRect l="12755" t="7920" r="10774" b="3304"/>
          <a:stretch/>
        </p:blipFill>
        <p:spPr>
          <a:xfrm>
            <a:off x="402470" y="4679509"/>
            <a:ext cx="1440884" cy="1003635"/>
          </a:xfrm>
          <a:prstGeom prst="rect">
            <a:avLst/>
          </a:prstGeom>
        </p:spPr>
      </p:pic>
      <p:pic>
        <p:nvPicPr>
          <p:cNvPr id="62" name="Bilde 61" descr="Et bilde som inneholder bygning, bilvei, utendørs, bil&#10;&#10;Automatisk generert beskrivelse">
            <a:extLst>
              <a:ext uri="{FF2B5EF4-FFF2-40B4-BE49-F238E27FC236}">
                <a16:creationId xmlns:a16="http://schemas.microsoft.com/office/drawing/2014/main" id="{03C36328-D809-41F3-9326-8DAAFA0E2486}"/>
              </a:ext>
            </a:extLst>
          </p:cNvPr>
          <p:cNvPicPr>
            <a:picLocks noChangeAspect="1"/>
          </p:cNvPicPr>
          <p:nvPr/>
        </p:nvPicPr>
        <p:blipFill rotWithShape="1">
          <a:blip r:embed="rId17">
            <a:extLst>
              <a:ext uri="{28A0092B-C50C-407E-A947-70E740481C1C}">
                <a14:useLocalDpi xmlns:a14="http://schemas.microsoft.com/office/drawing/2010/main" val="0"/>
              </a:ext>
            </a:extLst>
          </a:blip>
          <a:srcRect l="1" t="1035" r="12217"/>
          <a:stretch/>
        </p:blipFill>
        <p:spPr>
          <a:xfrm>
            <a:off x="7537295" y="2766089"/>
            <a:ext cx="1143158" cy="662911"/>
          </a:xfrm>
          <a:prstGeom prst="rect">
            <a:avLst/>
          </a:prstGeom>
        </p:spPr>
      </p:pic>
      <p:pic>
        <p:nvPicPr>
          <p:cNvPr id="64" name="Bilde 63" descr="Et bilde som inneholder vann, båt, utendørs, vannfartøy&#10;&#10;Automatisk generert beskrivelse">
            <a:extLst>
              <a:ext uri="{FF2B5EF4-FFF2-40B4-BE49-F238E27FC236}">
                <a16:creationId xmlns:a16="http://schemas.microsoft.com/office/drawing/2014/main" id="{B216F1DE-18FF-4572-A9A3-8038E60A8853}"/>
              </a:ext>
            </a:extLst>
          </p:cNvPr>
          <p:cNvPicPr>
            <a:picLocks noChangeAspect="1"/>
          </p:cNvPicPr>
          <p:nvPr/>
        </p:nvPicPr>
        <p:blipFill rotWithShape="1">
          <a:blip r:embed="rId18">
            <a:extLst>
              <a:ext uri="{28A0092B-C50C-407E-A947-70E740481C1C}">
                <a14:useLocalDpi xmlns:a14="http://schemas.microsoft.com/office/drawing/2010/main" val="0"/>
              </a:ext>
            </a:extLst>
          </a:blip>
          <a:srcRect t="12525" r="919" b="10029"/>
          <a:stretch/>
        </p:blipFill>
        <p:spPr>
          <a:xfrm>
            <a:off x="1765941" y="2728902"/>
            <a:ext cx="1982245" cy="870587"/>
          </a:xfrm>
          <a:prstGeom prst="rect">
            <a:avLst/>
          </a:prstGeom>
        </p:spPr>
      </p:pic>
      <p:pic>
        <p:nvPicPr>
          <p:cNvPr id="66" name="Bilde 65" descr="Et bilde som inneholder vann, utendørs, båt, mann&#10;&#10;Automatisk generert beskrivelse">
            <a:extLst>
              <a:ext uri="{FF2B5EF4-FFF2-40B4-BE49-F238E27FC236}">
                <a16:creationId xmlns:a16="http://schemas.microsoft.com/office/drawing/2014/main" id="{AD005982-374A-4C1B-97C8-E80D37F7F77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536" y="2736084"/>
            <a:ext cx="1177324" cy="749968"/>
          </a:xfrm>
          <a:prstGeom prst="rect">
            <a:avLst/>
          </a:prstGeom>
        </p:spPr>
      </p:pic>
      <p:pic>
        <p:nvPicPr>
          <p:cNvPr id="68" name="Bilde 67" descr="Et bilde som inneholder vann, utendørs, himmel, båt&#10;&#10;Automatisk generert beskrivelse">
            <a:extLst>
              <a:ext uri="{FF2B5EF4-FFF2-40B4-BE49-F238E27FC236}">
                <a16:creationId xmlns:a16="http://schemas.microsoft.com/office/drawing/2014/main" id="{609D4334-A0A0-4F2E-8F29-288EC3EAD1C7}"/>
              </a:ext>
            </a:extLst>
          </p:cNvPr>
          <p:cNvPicPr>
            <a:picLocks noChangeAspect="1"/>
          </p:cNvPicPr>
          <p:nvPr/>
        </p:nvPicPr>
        <p:blipFill rotWithShape="1">
          <a:blip r:embed="rId20">
            <a:extLst>
              <a:ext uri="{28A0092B-C50C-407E-A947-70E740481C1C}">
                <a14:useLocalDpi xmlns:a14="http://schemas.microsoft.com/office/drawing/2010/main" val="0"/>
              </a:ext>
            </a:extLst>
          </a:blip>
          <a:srcRect l="666" t="24119" r="2210" b="17829"/>
          <a:stretch/>
        </p:blipFill>
        <p:spPr>
          <a:xfrm>
            <a:off x="4903712" y="2063140"/>
            <a:ext cx="1473056" cy="510364"/>
          </a:xfrm>
          <a:prstGeom prst="rect">
            <a:avLst/>
          </a:prstGeom>
        </p:spPr>
      </p:pic>
      <p:pic>
        <p:nvPicPr>
          <p:cNvPr id="70" name="Bilde 69" descr="Et bilde som inneholder vann, himmel, utendørs, båt&#10;&#10;Automatisk generert beskrivelse">
            <a:extLst>
              <a:ext uri="{FF2B5EF4-FFF2-40B4-BE49-F238E27FC236}">
                <a16:creationId xmlns:a16="http://schemas.microsoft.com/office/drawing/2014/main" id="{BFB80488-E8BA-4CE3-9FD9-D4BFC20A2C24}"/>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t="6337" r="28395" b="15138"/>
          <a:stretch/>
        </p:blipFill>
        <p:spPr>
          <a:xfrm>
            <a:off x="5732691" y="3626871"/>
            <a:ext cx="1715684" cy="1128905"/>
          </a:xfrm>
          <a:prstGeom prst="rect">
            <a:avLst/>
          </a:prstGeom>
        </p:spPr>
      </p:pic>
      <p:pic>
        <p:nvPicPr>
          <p:cNvPr id="74" name="Bilde 73" descr="Et bilde som inneholder tre, bilvei, utendørs, skøyter&#10;&#10;Automatisk generert beskrivelse">
            <a:extLst>
              <a:ext uri="{FF2B5EF4-FFF2-40B4-BE49-F238E27FC236}">
                <a16:creationId xmlns:a16="http://schemas.microsoft.com/office/drawing/2014/main" id="{0AD6FDFD-FC81-4BEA-B8B0-93A7539CB625}"/>
              </a:ext>
            </a:extLst>
          </p:cNvPr>
          <p:cNvPicPr>
            <a:picLocks noChangeAspect="1"/>
          </p:cNvPicPr>
          <p:nvPr/>
        </p:nvPicPr>
        <p:blipFill rotWithShape="1">
          <a:blip r:embed="rId22">
            <a:extLst>
              <a:ext uri="{28A0092B-C50C-407E-A947-70E740481C1C}">
                <a14:useLocalDpi xmlns:a14="http://schemas.microsoft.com/office/drawing/2010/main" val="0"/>
              </a:ext>
            </a:extLst>
          </a:blip>
          <a:srcRect l="41328" t="11073" r="32645" b="21932"/>
          <a:stretch/>
        </p:blipFill>
        <p:spPr>
          <a:xfrm>
            <a:off x="1938461" y="4925745"/>
            <a:ext cx="1134790" cy="1635757"/>
          </a:xfrm>
          <a:prstGeom prst="rect">
            <a:avLst/>
          </a:prstGeom>
        </p:spPr>
      </p:pic>
      <p:pic>
        <p:nvPicPr>
          <p:cNvPr id="80" name="Bilde 79" descr="Et bilde som inneholder sko, føtter, person, skøyter&#10;&#10;Automatisk generert beskrivelse">
            <a:extLst>
              <a:ext uri="{FF2B5EF4-FFF2-40B4-BE49-F238E27FC236}">
                <a16:creationId xmlns:a16="http://schemas.microsoft.com/office/drawing/2014/main" id="{987EED64-C553-48BC-9141-4769B80FBDF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722000" y="2677656"/>
            <a:ext cx="1726375" cy="863188"/>
          </a:xfrm>
          <a:prstGeom prst="rect">
            <a:avLst/>
          </a:prstGeom>
        </p:spPr>
      </p:pic>
      <p:pic>
        <p:nvPicPr>
          <p:cNvPr id="84" name="Bilde 83" descr="Et bilde som inneholder himmel, fly, utendørs, flygende&#10;&#10;Automatisk generert beskrivelse">
            <a:extLst>
              <a:ext uri="{FF2B5EF4-FFF2-40B4-BE49-F238E27FC236}">
                <a16:creationId xmlns:a16="http://schemas.microsoft.com/office/drawing/2014/main" id="{3BB55DE7-B5E6-402F-A646-328B2F15CC5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940019" y="3682202"/>
            <a:ext cx="1888047" cy="1161875"/>
          </a:xfrm>
          <a:prstGeom prst="rect">
            <a:avLst/>
          </a:prstGeom>
        </p:spPr>
      </p:pic>
      <p:pic>
        <p:nvPicPr>
          <p:cNvPr id="88" name="Bilde 87" descr="Et bilde som inneholder fly, utendørs, himmel, gress&#10;&#10;Automatisk generert beskrivelse">
            <a:extLst>
              <a:ext uri="{FF2B5EF4-FFF2-40B4-BE49-F238E27FC236}">
                <a16:creationId xmlns:a16="http://schemas.microsoft.com/office/drawing/2014/main" id="{6C962717-FF34-46E7-977A-57BAC179331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004539" y="1169300"/>
            <a:ext cx="1368297" cy="810669"/>
          </a:xfrm>
          <a:prstGeom prst="rect">
            <a:avLst/>
          </a:prstGeom>
        </p:spPr>
      </p:pic>
      <p:pic>
        <p:nvPicPr>
          <p:cNvPr id="90" name="Bilde 89" descr="Et bilde som inneholder satellitt, transport, snø, utendørs&#10;&#10;Automatisk generert beskrivelse">
            <a:extLst>
              <a:ext uri="{FF2B5EF4-FFF2-40B4-BE49-F238E27FC236}">
                <a16:creationId xmlns:a16="http://schemas.microsoft.com/office/drawing/2014/main" id="{F36405C2-FB9E-41B6-954D-74DB59E06FF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869748" y="3623363"/>
            <a:ext cx="1838835" cy="1128904"/>
          </a:xfrm>
          <a:prstGeom prst="rect">
            <a:avLst/>
          </a:prstGeom>
        </p:spPr>
      </p:pic>
    </p:spTree>
    <p:extLst>
      <p:ext uri="{BB962C8B-B14F-4D97-AF65-F5344CB8AC3E}">
        <p14:creationId xmlns:p14="http://schemas.microsoft.com/office/powerpoint/2010/main" val="138905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6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3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8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3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499"/>
                                          </p:stCondLst>
                                        </p:cTn>
                                        <p:tgtEl>
                                          <p:spTgt spid="68"/>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499"/>
                                          </p:stCondLst>
                                        </p:cTn>
                                        <p:tgtEl>
                                          <p:spTgt spid="38"/>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0"/>
                                  </p:stCondLst>
                                  <p:childTnLst>
                                    <p:set>
                                      <p:cBhvr>
                                        <p:cTn id="33" dur="1" fill="hold">
                                          <p:stCondLst>
                                            <p:cond delay="499"/>
                                          </p:stCondLst>
                                        </p:cTn>
                                        <p:tgtEl>
                                          <p:spTgt spid="84"/>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0"/>
                                  </p:stCondLst>
                                  <p:childTnLst>
                                    <p:set>
                                      <p:cBhvr>
                                        <p:cTn id="36" dur="1" fill="hold">
                                          <p:stCondLst>
                                            <p:cond delay="499"/>
                                          </p:stCondLst>
                                        </p:cTn>
                                        <p:tgtEl>
                                          <p:spTgt spid="13"/>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0"/>
                                  </p:stCondLst>
                                  <p:childTnLst>
                                    <p:set>
                                      <p:cBhvr>
                                        <p:cTn id="39" dur="1" fill="hold">
                                          <p:stCondLst>
                                            <p:cond delay="499"/>
                                          </p:stCondLst>
                                        </p:cTn>
                                        <p:tgtEl>
                                          <p:spTgt spid="14"/>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0"/>
                                  </p:stCondLst>
                                  <p:childTnLst>
                                    <p:set>
                                      <p:cBhvr>
                                        <p:cTn id="42" dur="1" fill="hold">
                                          <p:stCondLst>
                                            <p:cond delay="499"/>
                                          </p:stCondLst>
                                        </p:cTn>
                                        <p:tgtEl>
                                          <p:spTgt spid="90"/>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nodeType="afterEffect">
                                  <p:stCondLst>
                                    <p:cond delay="0"/>
                                  </p:stCondLst>
                                  <p:childTnLst>
                                    <p:set>
                                      <p:cBhvr>
                                        <p:cTn id="45" dur="1" fill="hold">
                                          <p:stCondLst>
                                            <p:cond delay="499"/>
                                          </p:stCondLst>
                                        </p:cTn>
                                        <p:tgtEl>
                                          <p:spTgt spid="42"/>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0"/>
                                  </p:stCondLst>
                                  <p:childTnLst>
                                    <p:set>
                                      <p:cBhvr>
                                        <p:cTn id="48" dur="1" fill="hold">
                                          <p:stCondLst>
                                            <p:cond delay="499"/>
                                          </p:stCondLst>
                                        </p:cTn>
                                        <p:tgtEl>
                                          <p:spTgt spid="21"/>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nodeType="afterEffect">
                                  <p:stCondLst>
                                    <p:cond delay="0"/>
                                  </p:stCondLst>
                                  <p:childTnLst>
                                    <p:set>
                                      <p:cBhvr>
                                        <p:cTn id="51" dur="1" fill="hold">
                                          <p:stCondLst>
                                            <p:cond delay="499"/>
                                          </p:stCondLst>
                                        </p:cTn>
                                        <p:tgtEl>
                                          <p:spTgt spid="28"/>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nodeType="afterEffect">
                                  <p:stCondLst>
                                    <p:cond delay="0"/>
                                  </p:stCondLst>
                                  <p:childTnLst>
                                    <p:set>
                                      <p:cBhvr>
                                        <p:cTn id="54" dur="1" fill="hold">
                                          <p:stCondLst>
                                            <p:cond delay="499"/>
                                          </p:stCondLst>
                                        </p:cTn>
                                        <p:tgtEl>
                                          <p:spTgt spid="70"/>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nodeType="afterEffect">
                                  <p:stCondLst>
                                    <p:cond delay="0"/>
                                  </p:stCondLst>
                                  <p:childTnLst>
                                    <p:set>
                                      <p:cBhvr>
                                        <p:cTn id="57" dur="1" fill="hold">
                                          <p:stCondLst>
                                            <p:cond delay="499"/>
                                          </p:stCondLst>
                                        </p:cTn>
                                        <p:tgtEl>
                                          <p:spTgt spid="4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nodeType="afterEffect">
                                  <p:stCondLst>
                                    <p:cond delay="0"/>
                                  </p:stCondLst>
                                  <p:childTnLst>
                                    <p:set>
                                      <p:cBhvr>
                                        <p:cTn id="60" dur="1" fill="hold">
                                          <p:stCondLst>
                                            <p:cond delay="499"/>
                                          </p:stCondLst>
                                        </p:cTn>
                                        <p:tgtEl>
                                          <p:spTgt spid="54"/>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nodeType="afterEffect">
                                  <p:stCondLst>
                                    <p:cond delay="0"/>
                                  </p:stCondLst>
                                  <p:childTnLst>
                                    <p:set>
                                      <p:cBhvr>
                                        <p:cTn id="63" dur="1" fill="hold">
                                          <p:stCondLst>
                                            <p:cond delay="499"/>
                                          </p:stCondLst>
                                        </p:cTn>
                                        <p:tgtEl>
                                          <p:spTgt spid="58"/>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nodeType="afterEffect">
                                  <p:stCondLst>
                                    <p:cond delay="0"/>
                                  </p:stCondLst>
                                  <p:childTnLst>
                                    <p:set>
                                      <p:cBhvr>
                                        <p:cTn id="66" dur="1" fill="hold">
                                          <p:stCondLst>
                                            <p:cond delay="499"/>
                                          </p:stCondLst>
                                        </p:cTn>
                                        <p:tgtEl>
                                          <p:spTgt spid="9"/>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nodeType="afterEffect">
                                  <p:stCondLst>
                                    <p:cond delay="0"/>
                                  </p:stCondLst>
                                  <p:childTnLst>
                                    <p:set>
                                      <p:cBhvr>
                                        <p:cTn id="69" dur="1" fill="hold">
                                          <p:stCondLst>
                                            <p:cond delay="499"/>
                                          </p:stCondLst>
                                        </p:cTn>
                                        <p:tgtEl>
                                          <p:spTgt spid="62"/>
                                        </p:tgtEl>
                                        <p:attrNameLst>
                                          <p:attrName>style.visibility</p:attrName>
                                        </p:attrNameLst>
                                      </p:cBhvr>
                                      <p:to>
                                        <p:strVal val="visible"/>
                                      </p:to>
                                    </p:set>
                                  </p:childTnLst>
                                </p:cTn>
                              </p:par>
                            </p:childTnLst>
                          </p:cTn>
                        </p:par>
                        <p:par>
                          <p:cTn id="70" fill="hold">
                            <p:stCondLst>
                              <p:cond delay="11000"/>
                            </p:stCondLst>
                            <p:childTnLst>
                              <p:par>
                                <p:cTn id="71" presetID="1" presetClass="entr" presetSubtype="0" fill="hold" nodeType="afterEffect">
                                  <p:stCondLst>
                                    <p:cond delay="0"/>
                                  </p:stCondLst>
                                  <p:childTnLst>
                                    <p:set>
                                      <p:cBhvr>
                                        <p:cTn id="72" dur="1" fill="hold">
                                          <p:stCondLst>
                                            <p:cond delay="499"/>
                                          </p:stCondLst>
                                        </p:cTn>
                                        <p:tgtEl>
                                          <p:spTgt spid="64"/>
                                        </p:tgtEl>
                                        <p:attrNameLst>
                                          <p:attrName>style.visibility</p:attrName>
                                        </p:attrNameLst>
                                      </p:cBhvr>
                                      <p:to>
                                        <p:strVal val="visible"/>
                                      </p:to>
                                    </p:set>
                                  </p:childTnLst>
                                </p:cTn>
                              </p:par>
                            </p:childTnLst>
                          </p:cTn>
                        </p:par>
                        <p:par>
                          <p:cTn id="73" fill="hold">
                            <p:stCondLst>
                              <p:cond delay="11500"/>
                            </p:stCondLst>
                            <p:childTnLst>
                              <p:par>
                                <p:cTn id="74" presetID="1" presetClass="entr" presetSubtype="0" fill="hold" nodeType="afterEffect">
                                  <p:stCondLst>
                                    <p:cond delay="0"/>
                                  </p:stCondLst>
                                  <p:childTnLst>
                                    <p:set>
                                      <p:cBhvr>
                                        <p:cTn id="75" dur="1" fill="hold">
                                          <p:stCondLst>
                                            <p:cond delay="499"/>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nb-NO" sz="3600" dirty="0"/>
              <a:t>IRS</a:t>
            </a:r>
            <a:endParaRPr lang="en-GB" sz="3600" dirty="0"/>
          </a:p>
        </p:txBody>
      </p:sp>
      <p:sp>
        <p:nvSpPr>
          <p:cNvPr id="4" name="TekstSylinder 3">
            <a:extLst>
              <a:ext uri="{FF2B5EF4-FFF2-40B4-BE49-F238E27FC236}">
                <a16:creationId xmlns:a16="http://schemas.microsoft.com/office/drawing/2014/main" id="{1C3E4F2D-F091-433B-9732-FA3FF6D74EFC}"/>
              </a:ext>
            </a:extLst>
          </p:cNvPr>
          <p:cNvSpPr txBox="1"/>
          <p:nvPr/>
        </p:nvSpPr>
        <p:spPr>
          <a:xfrm>
            <a:off x="1351722" y="1197271"/>
            <a:ext cx="6848061" cy="5386090"/>
          </a:xfrm>
          <a:prstGeom prst="rect">
            <a:avLst/>
          </a:prstGeom>
          <a:noFill/>
        </p:spPr>
        <p:txBody>
          <a:bodyPr wrap="square" rtlCol="0">
            <a:spAutoFit/>
          </a:bodyPr>
          <a:lstStyle/>
          <a:p>
            <a:r>
              <a:rPr lang="en-GB" sz="4400" b="1" dirty="0"/>
              <a:t>Covers:</a:t>
            </a:r>
          </a:p>
          <a:p>
            <a:pPr marL="571500" indent="-571500">
              <a:buFontTx/>
              <a:buChar char="-"/>
            </a:pPr>
            <a:r>
              <a:rPr lang="en-GB" sz="3200" b="1" dirty="0"/>
              <a:t>Best-Practice solutions</a:t>
            </a:r>
          </a:p>
          <a:p>
            <a:pPr marL="571500" indent="-571500">
              <a:buFontTx/>
              <a:buChar char="-"/>
            </a:pPr>
            <a:r>
              <a:rPr lang="en-GB" sz="3200" b="1" dirty="0"/>
              <a:t>Roles interactions</a:t>
            </a:r>
          </a:p>
          <a:p>
            <a:pPr marL="571500" indent="-571500">
              <a:buFontTx/>
              <a:buChar char="-"/>
            </a:pPr>
            <a:r>
              <a:rPr lang="en-GB" sz="3200" b="1" dirty="0"/>
              <a:t>Process interactions</a:t>
            </a:r>
          </a:p>
          <a:p>
            <a:pPr marL="571500" indent="-571500">
              <a:buFontTx/>
              <a:buChar char="-"/>
            </a:pPr>
            <a:r>
              <a:rPr lang="en-GB" sz="3200" b="1" dirty="0"/>
              <a:t>Technical interactions</a:t>
            </a:r>
          </a:p>
          <a:p>
            <a:endParaRPr lang="en-GB" sz="3200" b="1" dirty="0"/>
          </a:p>
          <a:p>
            <a:r>
              <a:rPr lang="en-GB" sz="4400" b="1" dirty="0"/>
              <a:t>Does NOT cover:</a:t>
            </a:r>
          </a:p>
          <a:p>
            <a:pPr marL="571500" indent="-571500">
              <a:buFontTx/>
              <a:buChar char="-"/>
            </a:pPr>
            <a:r>
              <a:rPr lang="en-GB" sz="3200" b="1" dirty="0"/>
              <a:t>Legal matters</a:t>
            </a:r>
          </a:p>
          <a:p>
            <a:pPr marL="571500" indent="-571500">
              <a:buFontTx/>
              <a:buChar char="-"/>
            </a:pPr>
            <a:r>
              <a:rPr lang="en-GB" sz="3200" b="1" dirty="0"/>
              <a:t>Commercial contracts</a:t>
            </a:r>
          </a:p>
          <a:p>
            <a:pPr marL="571500" indent="-571500">
              <a:buFontTx/>
              <a:buChar char="-"/>
            </a:pPr>
            <a:r>
              <a:rPr lang="en-GB" sz="3200" b="1" dirty="0"/>
              <a:t>Political discussions/statements</a:t>
            </a:r>
          </a:p>
        </p:txBody>
      </p:sp>
    </p:spTree>
    <p:extLst>
      <p:ext uri="{BB962C8B-B14F-4D97-AF65-F5344CB8AC3E}">
        <p14:creationId xmlns:p14="http://schemas.microsoft.com/office/powerpoint/2010/main" val="362832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nb-NO" sz="3600" dirty="0"/>
              <a:t>Scope</a:t>
            </a:r>
            <a:endParaRPr lang="en-GB" sz="3600" dirty="0"/>
          </a:p>
        </p:txBody>
      </p:sp>
      <p:sp>
        <p:nvSpPr>
          <p:cNvPr id="4" name="TekstSylinder 3">
            <a:extLst>
              <a:ext uri="{FF2B5EF4-FFF2-40B4-BE49-F238E27FC236}">
                <a16:creationId xmlns:a16="http://schemas.microsoft.com/office/drawing/2014/main" id="{1C3E4F2D-F091-433B-9732-FA3FF6D74EFC}"/>
              </a:ext>
            </a:extLst>
          </p:cNvPr>
          <p:cNvSpPr txBox="1"/>
          <p:nvPr/>
        </p:nvSpPr>
        <p:spPr>
          <a:xfrm>
            <a:off x="457200" y="1409766"/>
            <a:ext cx="8229600" cy="4431983"/>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GB" sz="2800" dirty="0"/>
              <a:t>Define and specify a common framework and solutions wherever the know-how and best-practice in the market is mature enough. </a:t>
            </a:r>
          </a:p>
          <a:p>
            <a:pPr marL="285750" indent="-285750">
              <a:spcBef>
                <a:spcPts val="1800"/>
              </a:spcBef>
              <a:buFont typeface="Arial" panose="020B0604020202020204" pitchFamily="34" charset="0"/>
              <a:buChar char="•"/>
            </a:pPr>
            <a:r>
              <a:rPr lang="en-GB" sz="2800" dirty="0"/>
              <a:t>The framework defines all relevant functions, roles and interactions, and specifies shared commercial and technical solutions, requirements and recommendations.  </a:t>
            </a:r>
          </a:p>
          <a:p>
            <a:pPr marL="285750" indent="-285750">
              <a:spcBef>
                <a:spcPts val="1800"/>
              </a:spcBef>
              <a:buFont typeface="Arial" panose="020B0604020202020204" pitchFamily="34" charset="0"/>
              <a:buChar char="•"/>
            </a:pPr>
            <a:r>
              <a:rPr lang="en-GB" sz="2800" dirty="0"/>
              <a:t>The scope is not to replace or overlap what is defined in relevant EU standards, TSIs or EU regulations.</a:t>
            </a:r>
            <a:endParaRPr lang="en-GB" sz="4400" b="1" dirty="0"/>
          </a:p>
        </p:txBody>
      </p:sp>
    </p:spTree>
    <p:extLst>
      <p:ext uri="{BB962C8B-B14F-4D97-AF65-F5344CB8AC3E}">
        <p14:creationId xmlns:p14="http://schemas.microsoft.com/office/powerpoint/2010/main" val="101557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nb-NO" sz="3600" dirty="0"/>
              <a:t>Chapters</a:t>
            </a:r>
            <a:endParaRPr lang="en-GB" sz="3600" dirty="0"/>
          </a:p>
        </p:txBody>
      </p:sp>
      <p:sp>
        <p:nvSpPr>
          <p:cNvPr id="4" name="TekstSylinder 3">
            <a:extLst>
              <a:ext uri="{FF2B5EF4-FFF2-40B4-BE49-F238E27FC236}">
                <a16:creationId xmlns:a16="http://schemas.microsoft.com/office/drawing/2014/main" id="{1C3E4F2D-F091-433B-9732-FA3FF6D74EFC}"/>
              </a:ext>
            </a:extLst>
          </p:cNvPr>
          <p:cNvSpPr txBox="1"/>
          <p:nvPr/>
        </p:nvSpPr>
        <p:spPr>
          <a:xfrm>
            <a:off x="1282147" y="1469400"/>
            <a:ext cx="7096539" cy="489364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Foreword</a:t>
            </a:r>
          </a:p>
          <a:p>
            <a:r>
              <a:rPr lang="en-GB" sz="2400" dirty="0">
                <a:latin typeface="Arial" panose="020B0604020202020204" pitchFamily="34" charset="0"/>
                <a:cs typeface="Arial" panose="020B0604020202020204" pitchFamily="34" charset="0"/>
              </a:rPr>
              <a:t>Introduction</a:t>
            </a:r>
          </a:p>
          <a:p>
            <a:pPr marL="342900" lvl="0" indent="-342900">
              <a:buFont typeface="+mj-lt"/>
              <a:buAutoNum type="arabicPeriod"/>
            </a:pPr>
            <a:r>
              <a:rPr lang="en-GB" sz="2400" dirty="0">
                <a:latin typeface="Arial" panose="020B0604020202020204" pitchFamily="34" charset="0"/>
                <a:cs typeface="Arial" panose="020B0604020202020204" pitchFamily="34" charset="0"/>
              </a:rPr>
              <a:t>Scope </a:t>
            </a:r>
          </a:p>
          <a:p>
            <a:pPr marL="342900" lvl="0" indent="-342900">
              <a:buFont typeface="+mj-lt"/>
              <a:buAutoNum type="arabicPeriod"/>
            </a:pPr>
            <a:r>
              <a:rPr lang="en-GB" sz="2400" dirty="0">
                <a:latin typeface="Arial" panose="020B0604020202020204" pitchFamily="34" charset="0"/>
                <a:cs typeface="Arial" panose="020B0604020202020204" pitchFamily="34" charset="0"/>
              </a:rPr>
              <a:t>Normative References</a:t>
            </a:r>
          </a:p>
          <a:p>
            <a:pPr marL="342900" lvl="0" indent="-342900">
              <a:buFont typeface="+mj-lt"/>
              <a:buAutoNum type="arabicPeriod"/>
            </a:pPr>
            <a:r>
              <a:rPr lang="en-GB" sz="2400" dirty="0">
                <a:latin typeface="Arial" panose="020B0604020202020204" pitchFamily="34" charset="0"/>
                <a:cs typeface="Arial" panose="020B0604020202020204" pitchFamily="34" charset="0"/>
              </a:rPr>
              <a:t>Terms, Definitions and Abbreviations</a:t>
            </a:r>
          </a:p>
          <a:p>
            <a:pPr marL="342900" lvl="0" indent="-342900">
              <a:buFont typeface="+mj-lt"/>
              <a:buAutoNum type="arabicPeriod"/>
            </a:pPr>
            <a:r>
              <a:rPr lang="en-GB" sz="2400" dirty="0">
                <a:latin typeface="Arial" panose="020B0604020202020204" pitchFamily="34" charset="0"/>
                <a:cs typeface="Arial" panose="020B0604020202020204" pitchFamily="34" charset="0"/>
              </a:rPr>
              <a:t>Roles model and responsibilities of each Role</a:t>
            </a:r>
          </a:p>
          <a:p>
            <a:pPr marL="342900" lvl="0" indent="-342900">
              <a:buFont typeface="+mj-lt"/>
              <a:buAutoNum type="arabicPeriod"/>
            </a:pPr>
            <a:r>
              <a:rPr lang="en-GB" sz="2400" dirty="0">
                <a:latin typeface="Arial" panose="020B0604020202020204" pitchFamily="34" charset="0"/>
                <a:cs typeface="Arial" panose="020B0604020202020204" pitchFamily="34" charset="0"/>
              </a:rPr>
              <a:t>Functions </a:t>
            </a:r>
          </a:p>
          <a:p>
            <a:pPr marL="342900" lvl="0" indent="-342900">
              <a:buFont typeface="+mj-lt"/>
              <a:buAutoNum type="arabicPeriod"/>
            </a:pPr>
            <a:r>
              <a:rPr lang="en-GB" sz="2400" dirty="0">
                <a:latin typeface="Arial" panose="020B0604020202020204" pitchFamily="34" charset="0"/>
                <a:cs typeface="Arial" panose="020B0604020202020204" pitchFamily="34" charset="0"/>
              </a:rPr>
              <a:t>Data</a:t>
            </a:r>
          </a:p>
          <a:p>
            <a:pPr marL="342900" lvl="0" indent="-342900">
              <a:buFont typeface="+mj-lt"/>
              <a:buAutoNum type="arabicPeriod"/>
            </a:pPr>
            <a:r>
              <a:rPr lang="en-GB" sz="2400" dirty="0">
                <a:latin typeface="Arial" panose="020B0604020202020204" pitchFamily="34" charset="0"/>
                <a:cs typeface="Arial" panose="020B0604020202020204" pitchFamily="34" charset="0"/>
              </a:rPr>
              <a:t>Data Transfer </a:t>
            </a:r>
          </a:p>
          <a:p>
            <a:pPr marL="342900" lvl="0" indent="-342900">
              <a:buFont typeface="+mj-lt"/>
              <a:buAutoNum type="arabicPeriod"/>
            </a:pPr>
            <a:r>
              <a:rPr lang="en-GB" sz="2400" dirty="0">
                <a:latin typeface="Arial" panose="020B0604020202020204" pitchFamily="34" charset="0"/>
                <a:cs typeface="Arial" panose="020B0604020202020204" pitchFamily="34" charset="0"/>
              </a:rPr>
              <a:t>Processes</a:t>
            </a:r>
          </a:p>
          <a:p>
            <a:r>
              <a:rPr lang="en-GB" sz="2400" dirty="0">
                <a:latin typeface="Arial" panose="020B0604020202020204" pitchFamily="34" charset="0"/>
                <a:cs typeface="Arial" panose="020B0604020202020204" pitchFamily="34" charset="0"/>
              </a:rPr>
              <a:t> Appendixes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Similar to format in standards from other bodies.</a:t>
            </a:r>
          </a:p>
        </p:txBody>
      </p:sp>
    </p:spTree>
    <p:extLst>
      <p:ext uri="{BB962C8B-B14F-4D97-AF65-F5344CB8AC3E}">
        <p14:creationId xmlns:p14="http://schemas.microsoft.com/office/powerpoint/2010/main" val="5049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en-GB" sz="3600" dirty="0"/>
              <a:t>Role Model as a basis</a:t>
            </a:r>
          </a:p>
        </p:txBody>
      </p:sp>
      <p:pic>
        <p:nvPicPr>
          <p:cNvPr id="4" name="Bilde 3">
            <a:extLst>
              <a:ext uri="{FF2B5EF4-FFF2-40B4-BE49-F238E27FC236}">
                <a16:creationId xmlns:a16="http://schemas.microsoft.com/office/drawing/2014/main" id="{DCEA3838-7EE6-4071-B7AD-E94440869C33}"/>
              </a:ext>
            </a:extLst>
          </p:cNvPr>
          <p:cNvPicPr>
            <a:picLocks noChangeAspect="1"/>
          </p:cNvPicPr>
          <p:nvPr/>
        </p:nvPicPr>
        <p:blipFill>
          <a:blip r:embed="rId2"/>
          <a:stretch>
            <a:fillRect/>
          </a:stretch>
        </p:blipFill>
        <p:spPr>
          <a:xfrm>
            <a:off x="983973" y="1160825"/>
            <a:ext cx="6798365" cy="5577905"/>
          </a:xfrm>
          <a:prstGeom prst="rect">
            <a:avLst/>
          </a:prstGeom>
        </p:spPr>
      </p:pic>
    </p:spTree>
    <p:extLst>
      <p:ext uri="{BB962C8B-B14F-4D97-AF65-F5344CB8AC3E}">
        <p14:creationId xmlns:p14="http://schemas.microsoft.com/office/powerpoint/2010/main" val="117617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nb-NO" sz="3600" dirty="0"/>
              <a:t>Data</a:t>
            </a:r>
            <a:endParaRPr lang="en-GB" sz="3600" dirty="0"/>
          </a:p>
        </p:txBody>
      </p:sp>
      <p:sp>
        <p:nvSpPr>
          <p:cNvPr id="4" name="TekstSylinder 3">
            <a:extLst>
              <a:ext uri="{FF2B5EF4-FFF2-40B4-BE49-F238E27FC236}">
                <a16:creationId xmlns:a16="http://schemas.microsoft.com/office/drawing/2014/main" id="{1C3E4F2D-F091-433B-9732-FA3FF6D74EFC}"/>
              </a:ext>
            </a:extLst>
          </p:cNvPr>
          <p:cNvSpPr txBox="1"/>
          <p:nvPr/>
        </p:nvSpPr>
        <p:spPr>
          <a:xfrm>
            <a:off x="1192695" y="1489279"/>
            <a:ext cx="6758609" cy="3539430"/>
          </a:xfrm>
          <a:prstGeom prst="rect">
            <a:avLst/>
          </a:prstGeom>
          <a:noFill/>
        </p:spPr>
        <p:txBody>
          <a:bodyPr wrap="square" rtlCol="0">
            <a:spAutoFit/>
          </a:bodyPr>
          <a:lstStyle/>
          <a:p>
            <a:pPr marL="457200" indent="-457200">
              <a:buFont typeface="Arial" panose="020B0604020202020204" pitchFamily="34" charset="0"/>
              <a:buChar char="•"/>
            </a:pPr>
            <a:r>
              <a:rPr lang="en-GB" sz="3200" b="1" dirty="0"/>
              <a:t>Metering data </a:t>
            </a:r>
          </a:p>
          <a:p>
            <a:pPr marL="457200" indent="-457200">
              <a:buFont typeface="Arial" panose="020B0604020202020204" pitchFamily="34" charset="0"/>
              <a:buChar char="•"/>
            </a:pPr>
            <a:r>
              <a:rPr lang="en-GB" sz="3200" b="1" dirty="0"/>
              <a:t>Masterdata</a:t>
            </a:r>
          </a:p>
          <a:p>
            <a:pPr marL="457200" indent="-457200">
              <a:buFont typeface="Arial" panose="020B0604020202020204" pitchFamily="34" charset="0"/>
              <a:buChar char="•"/>
            </a:pPr>
            <a:r>
              <a:rPr lang="en-GB" sz="3200" b="1" dirty="0"/>
              <a:t>Train Run data</a:t>
            </a:r>
          </a:p>
          <a:p>
            <a:pPr marL="457200" indent="-457200">
              <a:buFont typeface="Arial" panose="020B0604020202020204" pitchFamily="34" charset="0"/>
              <a:buChar char="•"/>
            </a:pPr>
            <a:r>
              <a:rPr lang="en-GB" sz="3200" b="1" dirty="0"/>
              <a:t>Event Set &amp; Heartbeat</a:t>
            </a:r>
          </a:p>
          <a:p>
            <a:pPr marL="457200" indent="-457200">
              <a:buFont typeface="Arial" panose="020B0604020202020204" pitchFamily="34" charset="0"/>
              <a:buChar char="•"/>
            </a:pPr>
            <a:r>
              <a:rPr lang="en-GB" sz="3200" b="1" dirty="0"/>
              <a:t>Logs in functions </a:t>
            </a:r>
          </a:p>
          <a:p>
            <a:pPr marL="457200" indent="-457200">
              <a:buFont typeface="Arial" panose="020B0604020202020204" pitchFamily="34" charset="0"/>
              <a:buChar char="•"/>
            </a:pPr>
            <a:r>
              <a:rPr lang="en-GB" sz="3200" b="1" dirty="0"/>
              <a:t>Readingblock possibilities</a:t>
            </a:r>
          </a:p>
          <a:p>
            <a:pPr marL="457200" indent="-457200">
              <a:buFont typeface="Arial" panose="020B0604020202020204" pitchFamily="34" charset="0"/>
              <a:buChar char="•"/>
            </a:pPr>
            <a:r>
              <a:rPr lang="en-GB" sz="3200" b="1" dirty="0"/>
              <a:t>Settlement Area definitions</a:t>
            </a:r>
          </a:p>
        </p:txBody>
      </p:sp>
    </p:spTree>
    <p:extLst>
      <p:ext uri="{BB962C8B-B14F-4D97-AF65-F5344CB8AC3E}">
        <p14:creationId xmlns:p14="http://schemas.microsoft.com/office/powerpoint/2010/main" val="215892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nb-NO" sz="3600" dirty="0"/>
              <a:t>Masterdata</a:t>
            </a:r>
            <a:endParaRPr lang="en-GB" sz="3600" dirty="0"/>
          </a:p>
        </p:txBody>
      </p:sp>
      <p:pic>
        <p:nvPicPr>
          <p:cNvPr id="3" name="Bilde 2">
            <a:extLst>
              <a:ext uri="{FF2B5EF4-FFF2-40B4-BE49-F238E27FC236}">
                <a16:creationId xmlns:a16="http://schemas.microsoft.com/office/drawing/2014/main" id="{01FC056F-68FE-451C-A5D6-9AAA34F1807A}"/>
              </a:ext>
            </a:extLst>
          </p:cNvPr>
          <p:cNvPicPr>
            <a:picLocks noChangeAspect="1"/>
          </p:cNvPicPr>
          <p:nvPr/>
        </p:nvPicPr>
        <p:blipFill>
          <a:blip r:embed="rId2"/>
          <a:stretch>
            <a:fillRect/>
          </a:stretch>
        </p:blipFill>
        <p:spPr>
          <a:xfrm>
            <a:off x="2529508" y="1213000"/>
            <a:ext cx="6510132" cy="5490932"/>
          </a:xfrm>
          <a:prstGeom prst="rect">
            <a:avLst/>
          </a:prstGeom>
        </p:spPr>
      </p:pic>
      <p:sp>
        <p:nvSpPr>
          <p:cNvPr id="4" name="Rektangel 3">
            <a:extLst>
              <a:ext uri="{FF2B5EF4-FFF2-40B4-BE49-F238E27FC236}">
                <a16:creationId xmlns:a16="http://schemas.microsoft.com/office/drawing/2014/main" id="{4148504A-6841-48A5-9A41-01501EDFC39E}"/>
              </a:ext>
            </a:extLst>
          </p:cNvPr>
          <p:cNvSpPr/>
          <p:nvPr/>
        </p:nvSpPr>
        <p:spPr>
          <a:xfrm>
            <a:off x="536714" y="4504298"/>
            <a:ext cx="4572000" cy="2031325"/>
          </a:xfrm>
          <a:prstGeom prst="rect">
            <a:avLst/>
          </a:prstGeom>
        </p:spPr>
        <p:txBody>
          <a:bodyPr>
            <a:spAutoFit/>
          </a:bodyPr>
          <a:lstStyle/>
          <a:p>
            <a:pPr marL="285750" indent="-285750">
              <a:buFont typeface="Arial" panose="020B0604020202020204" pitchFamily="34" charset="0"/>
              <a:buChar char="•"/>
            </a:pPr>
            <a:r>
              <a:rPr lang="en-GB" dirty="0"/>
              <a:t>Company identification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Traction unit type specifications	</a:t>
            </a:r>
          </a:p>
          <a:p>
            <a:pPr marL="285750" indent="-285750">
              <a:buFont typeface="Arial" panose="020B0604020202020204" pitchFamily="34" charset="0"/>
              <a:buChar char="•"/>
            </a:pPr>
            <a:r>
              <a:rPr lang="en-GB" dirty="0"/>
              <a:t>Traction Unit list		</a:t>
            </a:r>
          </a:p>
          <a:p>
            <a:pPr marL="285750" indent="-285750">
              <a:buFont typeface="Arial" panose="020B0604020202020204" pitchFamily="34" charset="0"/>
              <a:buChar char="•"/>
            </a:pPr>
            <a:r>
              <a:rPr lang="en-GB" dirty="0"/>
              <a:t>EMS list		</a:t>
            </a:r>
          </a:p>
          <a:p>
            <a:pPr marL="285750" indent="-285750">
              <a:buFont typeface="Arial" panose="020B0604020202020204" pitchFamily="34" charset="0"/>
              <a:buChar char="•"/>
            </a:pPr>
            <a:r>
              <a:rPr lang="en-GB" dirty="0"/>
              <a:t>EMS installation test	</a:t>
            </a:r>
          </a:p>
          <a:p>
            <a:pPr marL="285750" indent="-285750">
              <a:buFont typeface="Arial" panose="020B0604020202020204" pitchFamily="34" charset="0"/>
              <a:buChar char="•"/>
            </a:pPr>
            <a:r>
              <a:rPr lang="en-GB" dirty="0"/>
              <a:t>EMS &amp; TU type test declaration</a:t>
            </a:r>
          </a:p>
        </p:txBody>
      </p:sp>
      <p:sp>
        <p:nvSpPr>
          <p:cNvPr id="7" name="Rektangel 6">
            <a:extLst>
              <a:ext uri="{FF2B5EF4-FFF2-40B4-BE49-F238E27FC236}">
                <a16:creationId xmlns:a16="http://schemas.microsoft.com/office/drawing/2014/main" id="{B8FEF1D2-C460-4570-8135-1F549693878D}"/>
              </a:ext>
            </a:extLst>
          </p:cNvPr>
          <p:cNvSpPr/>
          <p:nvPr/>
        </p:nvSpPr>
        <p:spPr>
          <a:xfrm>
            <a:off x="457200" y="1338039"/>
            <a:ext cx="1759226" cy="2637613"/>
          </a:xfrm>
          <a:prstGeom prst="rect">
            <a:avLst/>
          </a:prstGeom>
        </p:spPr>
        <p:txBody>
          <a:bodyPr wrap="square">
            <a:spAutoFit/>
          </a:bodyPr>
          <a:lstStyle/>
          <a:p>
            <a:r>
              <a:rPr lang="en-GB" dirty="0"/>
              <a:t>Roles has the responsibility, but it is envisaged that the dataflow will be automatic between the functions in the future</a:t>
            </a:r>
          </a:p>
        </p:txBody>
      </p:sp>
    </p:spTree>
    <p:extLst>
      <p:ext uri="{BB962C8B-B14F-4D97-AF65-F5344CB8AC3E}">
        <p14:creationId xmlns:p14="http://schemas.microsoft.com/office/powerpoint/2010/main" val="124303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B447C-AD2B-4F7F-93DF-EFB9A4AFA590}"/>
              </a:ext>
            </a:extLst>
          </p:cNvPr>
          <p:cNvSpPr>
            <a:spLocks noGrp="1"/>
          </p:cNvSpPr>
          <p:nvPr>
            <p:ph type="title"/>
          </p:nvPr>
        </p:nvSpPr>
        <p:spPr>
          <a:xfrm>
            <a:off x="457200" y="274639"/>
            <a:ext cx="8229600" cy="75863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nb-NO" sz="3600" dirty="0"/>
              <a:t>Data transfers</a:t>
            </a:r>
            <a:endParaRPr lang="en-GB" sz="3600" dirty="0"/>
          </a:p>
        </p:txBody>
      </p:sp>
      <p:sp>
        <p:nvSpPr>
          <p:cNvPr id="4" name="TekstSylinder 3">
            <a:extLst>
              <a:ext uri="{FF2B5EF4-FFF2-40B4-BE49-F238E27FC236}">
                <a16:creationId xmlns:a16="http://schemas.microsoft.com/office/drawing/2014/main" id="{1C3E4F2D-F091-433B-9732-FA3FF6D74EFC}"/>
              </a:ext>
            </a:extLst>
          </p:cNvPr>
          <p:cNvSpPr txBox="1"/>
          <p:nvPr/>
        </p:nvSpPr>
        <p:spPr>
          <a:xfrm>
            <a:off x="536714" y="1857027"/>
            <a:ext cx="8229600" cy="4031873"/>
          </a:xfrm>
          <a:prstGeom prst="rect">
            <a:avLst/>
          </a:prstGeom>
          <a:noFill/>
        </p:spPr>
        <p:txBody>
          <a:bodyPr wrap="square" rtlCol="0">
            <a:spAutoFit/>
          </a:bodyPr>
          <a:lstStyle/>
          <a:p>
            <a:pPr marL="457200" indent="-457200">
              <a:buFont typeface="Arial" panose="020B0604020202020204" pitchFamily="34" charset="0"/>
              <a:buChar char="•"/>
            </a:pPr>
            <a:r>
              <a:rPr lang="en-GB" sz="3200" b="1" dirty="0"/>
              <a:t>Based on and refers to EN 50463:2017. </a:t>
            </a:r>
          </a:p>
          <a:p>
            <a:pPr marL="457200" indent="-457200">
              <a:buFont typeface="Arial" panose="020B0604020202020204" pitchFamily="34" charset="0"/>
              <a:buChar char="•"/>
            </a:pPr>
            <a:r>
              <a:rPr lang="en-GB" sz="3200" b="1" dirty="0"/>
              <a:t>Migration to XML-based messaging format</a:t>
            </a:r>
          </a:p>
          <a:p>
            <a:pPr marL="457200" indent="-457200">
              <a:buFont typeface="Arial" panose="020B0604020202020204" pitchFamily="34" charset="0"/>
              <a:buChar char="•"/>
            </a:pPr>
            <a:r>
              <a:rPr lang="en-GB" sz="3200" b="1" dirty="0"/>
              <a:t>Definition of messages</a:t>
            </a:r>
          </a:p>
          <a:p>
            <a:pPr marL="457200" indent="-457200">
              <a:buFont typeface="Arial" panose="020B0604020202020204" pitchFamily="34" charset="0"/>
              <a:buChar char="•"/>
            </a:pPr>
            <a:r>
              <a:rPr lang="en-GB" sz="3200" b="1" dirty="0"/>
              <a:t>Application services to be used</a:t>
            </a:r>
          </a:p>
          <a:p>
            <a:pPr marL="457200" indent="-457200">
              <a:buFont typeface="Arial" panose="020B0604020202020204" pitchFamily="34" charset="0"/>
              <a:buChar char="•"/>
            </a:pPr>
            <a:r>
              <a:rPr lang="en-GB" sz="3200" b="1" dirty="0"/>
              <a:t>Automatic data transfers and data requests</a:t>
            </a:r>
          </a:p>
          <a:p>
            <a:pPr marL="457200" indent="-457200">
              <a:buFont typeface="Arial" panose="020B0604020202020204" pitchFamily="34" charset="0"/>
              <a:buChar char="•"/>
            </a:pPr>
            <a:r>
              <a:rPr lang="en-GB" sz="3200" b="1" dirty="0"/>
              <a:t>Data transfer deadlines</a:t>
            </a:r>
          </a:p>
          <a:p>
            <a:pPr marL="457200" indent="-457200">
              <a:buFont typeface="Arial" panose="020B0604020202020204" pitchFamily="34" charset="0"/>
              <a:buChar char="•"/>
            </a:pPr>
            <a:endParaRPr lang="en-GB" sz="3200" b="1" dirty="0"/>
          </a:p>
          <a:p>
            <a:pPr marL="457200" indent="-457200">
              <a:buFont typeface="Arial" panose="020B0604020202020204" pitchFamily="34" charset="0"/>
              <a:buChar char="•"/>
            </a:pPr>
            <a:endParaRPr lang="nb-NO" sz="3200" b="1" dirty="0"/>
          </a:p>
        </p:txBody>
      </p:sp>
    </p:spTree>
    <p:extLst>
      <p:ext uri="{BB962C8B-B14F-4D97-AF65-F5344CB8AC3E}">
        <p14:creationId xmlns:p14="http://schemas.microsoft.com/office/powerpoint/2010/main" val="27045061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6775</TotalTime>
  <Words>766</Words>
  <Application>Microsoft Office PowerPoint</Application>
  <PresentationFormat>Skjermfremvisning (4:3)</PresentationFormat>
  <Paragraphs>111</Paragraphs>
  <Slides>16</Slides>
  <Notes>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16</vt:i4>
      </vt:variant>
    </vt:vector>
  </HeadingPairs>
  <TitlesOfParts>
    <vt:vector size="24" baseType="lpstr">
      <vt:lpstr>Arial</vt:lpstr>
      <vt:lpstr>Calibri</vt:lpstr>
      <vt:lpstr>Courier New</vt:lpstr>
      <vt:lpstr>Impact</vt:lpstr>
      <vt:lpstr>Symbol</vt:lpstr>
      <vt:lpstr>Times New Roman</vt:lpstr>
      <vt:lpstr>Wingdings</vt:lpstr>
      <vt:lpstr>Office-tema</vt:lpstr>
      <vt:lpstr>UIC IRS 90930   Traction Energy Settlement and Data Exchange</vt:lpstr>
      <vt:lpstr>Electric traction development</vt:lpstr>
      <vt:lpstr>IRS</vt:lpstr>
      <vt:lpstr>Scope</vt:lpstr>
      <vt:lpstr>Chapters</vt:lpstr>
      <vt:lpstr>Role Model as a basis</vt:lpstr>
      <vt:lpstr>Data</vt:lpstr>
      <vt:lpstr>Masterdata</vt:lpstr>
      <vt:lpstr>Data transfers</vt:lpstr>
      <vt:lpstr>Processes</vt:lpstr>
      <vt:lpstr>Open points</vt:lpstr>
      <vt:lpstr>Open point: Hybrid Trains and Locos</vt:lpstr>
      <vt:lpstr>Many directives, TSIs etc.</vt:lpstr>
      <vt:lpstr>Standards and regulations</vt:lpstr>
      <vt:lpstr>Need: open discussion forums</vt:lpstr>
      <vt:lpstr>Proposal: 2 sector forums</vt:lpstr>
    </vt:vector>
  </TitlesOfParts>
  <Company>Jernbaneverket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%AD_UserName%</dc:creator>
  <cp:lastModifiedBy>Turid Brenn Egge</cp:lastModifiedBy>
  <cp:revision>112</cp:revision>
  <dcterms:created xsi:type="dcterms:W3CDTF">2015-11-03T17:57:54Z</dcterms:created>
  <dcterms:modified xsi:type="dcterms:W3CDTF">2019-06-13T04:30:21Z</dcterms:modified>
</cp:coreProperties>
</file>