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6" r:id="rId2"/>
    <p:sldId id="265" r:id="rId3"/>
    <p:sldId id="262" r:id="rId4"/>
    <p:sldId id="263" r:id="rId5"/>
    <p:sldId id="264" r:id="rId6"/>
    <p:sldId id="266" r:id="rId7"/>
    <p:sldId id="257" r:id="rId8"/>
    <p:sldId id="258" r:id="rId9"/>
    <p:sldId id="267" r:id="rId10"/>
    <p:sldId id="259" r:id="rId11"/>
    <p:sldId id="260" r:id="rId12"/>
    <p:sldId id="261" r:id="rId1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59" autoAdjust="0"/>
    <p:restoredTop sz="94660"/>
  </p:normalViewPr>
  <p:slideViewPr>
    <p:cSldViewPr snapToGrid="0">
      <p:cViewPr varScale="1">
        <p:scale>
          <a:sx n="78" d="100"/>
          <a:sy n="78" d="100"/>
        </p:scale>
        <p:origin x="545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9A6517-03B2-4A97-8D15-097A68B54033}" type="datetimeFigureOut">
              <a:rPr lang="en-GB" smtClean="0"/>
              <a:t>10/06/2019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9F5B3E-5667-45B5-9116-11150799E6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6630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0409F-F006-4024-9762-C7FB4B019E7B}" type="datetimeFigureOut">
              <a:rPr lang="en-GB" smtClean="0"/>
              <a:t>10/06/2019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FFF45-3643-493C-83C5-A4953EF4A8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439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0409F-F006-4024-9762-C7FB4B019E7B}" type="datetimeFigureOut">
              <a:rPr lang="en-GB" smtClean="0"/>
              <a:t>10/06/2019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FFF45-3643-493C-83C5-A4953EF4A8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722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0409F-F006-4024-9762-C7FB4B019E7B}" type="datetimeFigureOut">
              <a:rPr lang="en-GB" smtClean="0"/>
              <a:t>10/06/2019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FFF45-3643-493C-83C5-A4953EF4A8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31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0409F-F006-4024-9762-C7FB4B019E7B}" type="datetimeFigureOut">
              <a:rPr lang="en-GB" smtClean="0"/>
              <a:t>10/06/2019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FFF45-3643-493C-83C5-A4953EF4A8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5075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0409F-F006-4024-9762-C7FB4B019E7B}" type="datetimeFigureOut">
              <a:rPr lang="en-GB" smtClean="0"/>
              <a:t>10/06/2019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FFF45-3643-493C-83C5-A4953EF4A8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470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0409F-F006-4024-9762-C7FB4B019E7B}" type="datetimeFigureOut">
              <a:rPr lang="en-GB" smtClean="0"/>
              <a:t>10/06/2019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FFF45-3643-493C-83C5-A4953EF4A8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042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0409F-F006-4024-9762-C7FB4B019E7B}" type="datetimeFigureOut">
              <a:rPr lang="en-GB" smtClean="0"/>
              <a:t>10/06/2019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FFF45-3643-493C-83C5-A4953EF4A8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143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0409F-F006-4024-9762-C7FB4B019E7B}" type="datetimeFigureOut">
              <a:rPr lang="en-GB" smtClean="0"/>
              <a:t>10/06/2019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FFF45-3643-493C-83C5-A4953EF4A8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9797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0409F-F006-4024-9762-C7FB4B019E7B}" type="datetimeFigureOut">
              <a:rPr lang="en-GB" smtClean="0"/>
              <a:t>10/06/2019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FFF45-3643-493C-83C5-A4953EF4A8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82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0409F-F006-4024-9762-C7FB4B019E7B}" type="datetimeFigureOut">
              <a:rPr lang="en-GB" smtClean="0"/>
              <a:t>10/06/2019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FFF45-3643-493C-83C5-A4953EF4A8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743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0409F-F006-4024-9762-C7FB4B019E7B}" type="datetimeFigureOut">
              <a:rPr lang="en-GB" smtClean="0"/>
              <a:t>10/06/2019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FFF45-3643-493C-83C5-A4953EF4A8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297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7388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C0409F-F006-4024-9762-C7FB4B019E7B}" type="datetimeFigureOut">
              <a:rPr lang="en-GB" smtClean="0"/>
              <a:t>10/06/2019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FFF45-3643-493C-83C5-A4953EF4A830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1337" y="15149"/>
            <a:ext cx="1154315" cy="67978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6497" y="185738"/>
            <a:ext cx="1760204" cy="32721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5677094"/>
            <a:ext cx="12192000" cy="1180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669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/>
              <a:t>Energy Railway Sector Declaration by EIM &amp; CER</a:t>
            </a:r>
            <a:br>
              <a:rPr lang="en-GB" b="1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Enno Wiebe (CER) </a:t>
            </a:r>
          </a:p>
          <a:p>
            <a:r>
              <a:rPr lang="en-GB" dirty="0"/>
              <a:t>Javier Moreno (EIM)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158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 sector declaration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Declaration by CER and EIM</a:t>
            </a:r>
          </a:p>
          <a:p>
            <a:r>
              <a:rPr lang="en-US" dirty="0"/>
              <a:t>That the legal framework is comprehensive </a:t>
            </a:r>
          </a:p>
          <a:p>
            <a:r>
              <a:rPr lang="en-US" dirty="0"/>
              <a:t>What is needed in the field of standardization</a:t>
            </a:r>
          </a:p>
          <a:p>
            <a:r>
              <a:rPr lang="en-US" dirty="0"/>
              <a:t>To make a clear distinction between regulation &amp; business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17622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Questions to the audience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 the legal framework comprehensive? </a:t>
            </a:r>
          </a:p>
          <a:p>
            <a:r>
              <a:rPr lang="en-US" dirty="0"/>
              <a:t>Do we have a clear distinction between regulation &amp; business ?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04724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CER/ EIM Work on the “declaration”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A short </a:t>
            </a:r>
            <a:r>
              <a:rPr lang="en-GB" b="1" dirty="0">
                <a:solidFill>
                  <a:srgbClr val="FF0000"/>
                </a:solidFill>
              </a:rPr>
              <a:t>compendium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to respond to the EC non-paper on energy metering and settlement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>
                <a:sym typeface="Wingdings" panose="05000000000000000000" pitchFamily="2" charset="2"/>
              </a:rPr>
              <a:t> European Commission &amp; European Union Agency for Railways</a:t>
            </a:r>
            <a:endParaRPr lang="en-GB" dirty="0"/>
          </a:p>
          <a:p>
            <a:pPr lvl="0"/>
            <a:r>
              <a:rPr lang="en-GB" dirty="0"/>
              <a:t>An </a:t>
            </a:r>
            <a:r>
              <a:rPr lang="en-GB" b="1" dirty="0">
                <a:solidFill>
                  <a:srgbClr val="FF0000"/>
                </a:solidFill>
              </a:rPr>
              <a:t>application guide </a:t>
            </a:r>
            <a:r>
              <a:rPr lang="en-GB" dirty="0"/>
              <a:t>“energy metering and settlement” for EIM-CER members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>
                <a:sym typeface="Wingdings" panose="05000000000000000000" pitchFamily="2" charset="2"/>
              </a:rPr>
              <a:t>  CER &amp; EIM members and railway sector </a:t>
            </a:r>
            <a:endParaRPr lang="en-GB" dirty="0"/>
          </a:p>
          <a:p>
            <a:pPr lvl="0"/>
            <a:r>
              <a:rPr lang="en-GB" dirty="0"/>
              <a:t>A </a:t>
            </a:r>
            <a:r>
              <a:rPr lang="en-GB" b="1" dirty="0">
                <a:solidFill>
                  <a:srgbClr val="FF0000"/>
                </a:solidFill>
              </a:rPr>
              <a:t>recommendation</a:t>
            </a:r>
            <a:r>
              <a:rPr lang="en-GB" dirty="0"/>
              <a:t> for standardisation activities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>
                <a:sym typeface="Wingdings" panose="05000000000000000000" pitchFamily="2" charset="2"/>
              </a:rPr>
              <a:t> CEN/CENELEC or even UIC </a:t>
            </a:r>
            <a:br>
              <a:rPr lang="en-GB" dirty="0"/>
            </a:b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7799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/>
              <a:t>The overall </a:t>
            </a:r>
            <a:r>
              <a:rPr lang="en-US" sz="4800" b="1" dirty="0">
                <a:solidFill>
                  <a:srgbClr val="FF0000"/>
                </a:solidFill>
              </a:rPr>
              <a:t>new</a:t>
            </a:r>
            <a:r>
              <a:rPr lang="en-US" sz="4800" b="1" dirty="0"/>
              <a:t> legal framework</a:t>
            </a:r>
          </a:p>
          <a:p>
            <a:pPr marL="0" indent="0">
              <a:buNone/>
            </a:pPr>
            <a:endParaRPr lang="en-US" sz="4800" b="1" dirty="0"/>
          </a:p>
          <a:p>
            <a:pPr marL="0" indent="0">
              <a:buNone/>
            </a:pPr>
            <a:r>
              <a:rPr lang="en-US" sz="4800" b="1" dirty="0"/>
              <a:t>The 4</a:t>
            </a:r>
            <a:r>
              <a:rPr lang="en-US" sz="4800" b="1" baseline="30000" dirty="0"/>
              <a:t>th</a:t>
            </a:r>
            <a:r>
              <a:rPr lang="en-US" sz="4800" b="1" dirty="0"/>
              <a:t> Railway Package’s Technical Pillar</a:t>
            </a:r>
            <a:endParaRPr lang="en-GB" sz="4800" b="1" dirty="0"/>
          </a:p>
        </p:txBody>
      </p:sp>
    </p:spTree>
    <p:extLst>
      <p:ext uri="{BB962C8B-B14F-4D97-AF65-F5344CB8AC3E}">
        <p14:creationId xmlns:p14="http://schemas.microsoft.com/office/powerpoint/2010/main" val="4171504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4</a:t>
            </a:r>
            <a:r>
              <a:rPr lang="en-US" b="1" baseline="30000" dirty="0"/>
              <a:t>th</a:t>
            </a:r>
            <a:r>
              <a:rPr lang="en-US" b="1" dirty="0"/>
              <a:t> Railway Package’s Technical Pillar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Regulation (EU) 2016/796 on the European Union Agency for Railways </a:t>
            </a:r>
          </a:p>
          <a:p>
            <a:r>
              <a:rPr lang="en-US" dirty="0"/>
              <a:t>Directive (EU) 2016/797 on the interoperability of the rail system within the European Union </a:t>
            </a:r>
          </a:p>
          <a:p>
            <a:r>
              <a:rPr lang="en-US" dirty="0"/>
              <a:t>Directive (EU) 2016/798 on railway safety</a:t>
            </a:r>
          </a:p>
          <a:p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0760" y="3695042"/>
            <a:ext cx="2533844" cy="1531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783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4</a:t>
            </a:r>
            <a:r>
              <a:rPr lang="en-US" b="1" baseline="30000" dirty="0"/>
              <a:t>th</a:t>
            </a:r>
            <a:r>
              <a:rPr lang="en-US" b="1" dirty="0"/>
              <a:t> Railway Package’s Technical Pillar</a:t>
            </a:r>
            <a:endParaRPr lang="en-GB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022" y="1690688"/>
            <a:ext cx="3294608" cy="3738563"/>
          </a:xfr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767943" y="1583029"/>
            <a:ext cx="6585857" cy="15987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Transposition in the Member States of the European Union in 2019 and 2020</a:t>
            </a:r>
          </a:p>
          <a:p>
            <a:r>
              <a:rPr lang="en-US" dirty="0"/>
              <a:t>A </a:t>
            </a:r>
            <a:r>
              <a:rPr lang="en-US" b="1" dirty="0">
                <a:solidFill>
                  <a:srgbClr val="FF0000"/>
                </a:solidFill>
              </a:rPr>
              <a:t>patchwork </a:t>
            </a:r>
            <a:endParaRPr lang="en-GB" b="1" dirty="0">
              <a:solidFill>
                <a:srgbClr val="FF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1684" y="3085873"/>
            <a:ext cx="6131377" cy="108243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71795" y="4319705"/>
            <a:ext cx="6131377" cy="1235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0603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One-Stop-Shop (OSS)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ERA’s online portal for all applications </a:t>
            </a:r>
            <a:endParaRPr lang="en-GB" dirty="0"/>
          </a:p>
          <a:p>
            <a:r>
              <a:rPr lang="en-GB" b="1" dirty="0"/>
              <a:t>All</a:t>
            </a:r>
            <a:r>
              <a:rPr lang="en-GB" dirty="0"/>
              <a:t> applications for </a:t>
            </a:r>
          </a:p>
          <a:p>
            <a:pPr lvl="1"/>
            <a:r>
              <a:rPr lang="en-US" sz="2800" dirty="0"/>
              <a:t>Safety Certification </a:t>
            </a:r>
          </a:p>
          <a:p>
            <a:pPr lvl="1"/>
            <a:r>
              <a:rPr lang="en-US" sz="2800" dirty="0"/>
              <a:t>Vehicle </a:t>
            </a:r>
            <a:r>
              <a:rPr lang="en-US" sz="2800" dirty="0" err="1"/>
              <a:t>Authorisation</a:t>
            </a:r>
            <a:r>
              <a:rPr lang="en-US" sz="2800" dirty="0"/>
              <a:t> </a:t>
            </a:r>
          </a:p>
          <a:p>
            <a:pPr lvl="1"/>
            <a:r>
              <a:rPr lang="en-US" sz="2800" dirty="0"/>
              <a:t>ERTMS trackside approval </a:t>
            </a:r>
            <a:endParaRPr lang="en-GB" sz="2800" u="sng" dirty="0"/>
          </a:p>
          <a:p>
            <a:pPr marL="0" indent="0">
              <a:buNone/>
            </a:pPr>
            <a:r>
              <a:rPr lang="en-GB" u="sng" dirty="0"/>
              <a:t>must</a:t>
            </a:r>
            <a:r>
              <a:rPr lang="en-GB" dirty="0"/>
              <a:t> be electronically submitted through the One-Stop Shop (OSS)</a:t>
            </a:r>
            <a:br>
              <a:rPr lang="en-GB" sz="3400" dirty="0"/>
            </a:br>
            <a:endParaRPr lang="en-GB" sz="3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5369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b="1" dirty="0"/>
              <a:t>A dedicated part of regulation &amp; standardization</a:t>
            </a:r>
          </a:p>
          <a:p>
            <a:pPr marL="0" indent="0">
              <a:buNone/>
            </a:pPr>
            <a:endParaRPr lang="en-US" sz="4800" b="1" dirty="0"/>
          </a:p>
          <a:p>
            <a:pPr marL="0" indent="0">
              <a:buNone/>
            </a:pPr>
            <a:r>
              <a:rPr lang="en-US" sz="4800" b="1" dirty="0"/>
              <a:t>Energy metering &amp; billing</a:t>
            </a:r>
            <a:endParaRPr lang="en-GB" sz="4800" b="1" dirty="0"/>
          </a:p>
        </p:txBody>
      </p:sp>
    </p:spTree>
    <p:extLst>
      <p:ext uri="{BB962C8B-B14F-4D97-AF65-F5344CB8AC3E}">
        <p14:creationId xmlns:p14="http://schemas.microsoft.com/office/powerpoint/2010/main" val="2309985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EC Non-Paper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“Draft guidance note on energy metering on-board rail vehicles and invoicing based on measured energy consumption”</a:t>
            </a:r>
          </a:p>
          <a:p>
            <a:r>
              <a:rPr lang="en-US" dirty="0"/>
              <a:t>Drafted by DG Move – 18</a:t>
            </a:r>
            <a:r>
              <a:rPr lang="en-US" baseline="30000" dirty="0"/>
              <a:t>th</a:t>
            </a:r>
            <a:r>
              <a:rPr lang="en-US" dirty="0"/>
              <a:t> April 2018</a:t>
            </a:r>
          </a:p>
          <a:p>
            <a:r>
              <a:rPr lang="en-GB" dirty="0"/>
              <a:t>The objective of this document was to provide all interested parties with</a:t>
            </a:r>
          </a:p>
          <a:p>
            <a:pPr lvl="1"/>
            <a:r>
              <a:rPr lang="en-GB" dirty="0"/>
              <a:t>a </a:t>
            </a:r>
            <a:r>
              <a:rPr lang="en-GB" dirty="0">
                <a:solidFill>
                  <a:srgbClr val="FF0000"/>
                </a:solidFill>
              </a:rPr>
              <a:t>simple guidance </a:t>
            </a:r>
            <a:r>
              <a:rPr lang="en-GB" dirty="0"/>
              <a:t>explaining key notions,</a:t>
            </a:r>
          </a:p>
          <a:p>
            <a:pPr lvl="1"/>
            <a:r>
              <a:rPr lang="en-GB" dirty="0">
                <a:solidFill>
                  <a:srgbClr val="FF0000"/>
                </a:solidFill>
              </a:rPr>
              <a:t>best practices </a:t>
            </a:r>
            <a:r>
              <a:rPr lang="en-GB" dirty="0"/>
              <a:t>and </a:t>
            </a:r>
          </a:p>
          <a:p>
            <a:pPr lvl="1"/>
            <a:r>
              <a:rPr lang="en-GB" dirty="0">
                <a:solidFill>
                  <a:srgbClr val="FF0000"/>
                </a:solidFill>
              </a:rPr>
              <a:t>benefits</a:t>
            </a:r>
            <a:r>
              <a:rPr lang="en-GB" dirty="0"/>
              <a:t> of </a:t>
            </a:r>
            <a:r>
              <a:rPr lang="en-GB" b="1" dirty="0"/>
              <a:t>energy metering </a:t>
            </a:r>
            <a:r>
              <a:rPr lang="en-GB" dirty="0"/>
              <a:t>and </a:t>
            </a:r>
            <a:r>
              <a:rPr lang="en-GB" b="1" dirty="0"/>
              <a:t>invoicing </a:t>
            </a:r>
            <a:r>
              <a:rPr lang="en-GB" dirty="0"/>
              <a:t>based on measured consumed energy</a:t>
            </a:r>
          </a:p>
          <a:p>
            <a:endParaRPr lang="en-US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2137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21118" y="1805467"/>
            <a:ext cx="4864638" cy="367934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EC Non-Paper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506844" cy="373883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ERESS Forum Rome , 13.06.2018</a:t>
            </a:r>
          </a:p>
          <a:p>
            <a:r>
              <a:rPr lang="en-US" i="1" dirty="0"/>
              <a:t>How important is this topic for the rail operating community</a:t>
            </a:r>
            <a:r>
              <a:rPr lang="en-GB" i="1" dirty="0"/>
              <a:t>?</a:t>
            </a:r>
          </a:p>
          <a:p>
            <a:r>
              <a:rPr lang="en-US" i="1" dirty="0"/>
              <a:t>Where shall we tackle the issue?</a:t>
            </a:r>
          </a:p>
          <a:p>
            <a:r>
              <a:rPr lang="en-US" i="1" dirty="0"/>
              <a:t>Who needs to be involved and where?</a:t>
            </a:r>
          </a:p>
          <a:p>
            <a:r>
              <a:rPr lang="en-US" i="1" dirty="0"/>
              <a:t>What is the timeline?</a:t>
            </a:r>
          </a:p>
          <a:p>
            <a:r>
              <a:rPr lang="en-US" i="1" dirty="0"/>
              <a:t>How do we ensure a concerted approach? (in terms of interfaces: ERA TSI, CEN/CENELEC EN, UIC leaflet/ IRS)</a:t>
            </a:r>
            <a:endParaRPr lang="en-GB" i="1" dirty="0"/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0282335" y="4399262"/>
            <a:ext cx="16515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ERESS Forum Rome , 13.06.2018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3517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Background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38834"/>
          </a:xfrm>
        </p:spPr>
        <p:txBody>
          <a:bodyPr>
            <a:normAutofit fontScale="92500"/>
          </a:bodyPr>
          <a:lstStyle/>
          <a:p>
            <a:r>
              <a:rPr lang="en-GB" dirty="0"/>
              <a:t>Commission Implementing Regulation (EU) 2018/868</a:t>
            </a:r>
          </a:p>
          <a:p>
            <a:pPr lvl="1">
              <a:buFont typeface="Wingdings" pitchFamily="2" charset="2"/>
              <a:buChar char="ü"/>
            </a:pPr>
            <a:r>
              <a:rPr lang="en-GB" dirty="0"/>
              <a:t> EN 50463-4:2017: stated that all EMS to send data to ground using the interface protocols and data format defined.</a:t>
            </a:r>
          </a:p>
          <a:p>
            <a:pPr lvl="1">
              <a:buFont typeface="Wingdings" pitchFamily="2" charset="2"/>
              <a:buChar char="ü"/>
            </a:pPr>
            <a:r>
              <a:rPr lang="en-GB" dirty="0"/>
              <a:t>DCS: All MSs to have DCS on ground able to receive this data by 1</a:t>
            </a:r>
            <a:r>
              <a:rPr lang="en-GB" baseline="30000" dirty="0"/>
              <a:t>st</a:t>
            </a:r>
            <a:r>
              <a:rPr lang="en-GB" dirty="0"/>
              <a:t> Jan 2022</a:t>
            </a:r>
          </a:p>
          <a:p>
            <a:pPr lvl="1">
              <a:buFont typeface="Wingdings" pitchFamily="2" charset="2"/>
              <a:buChar char="ü"/>
            </a:pPr>
            <a:r>
              <a:rPr lang="en-GB" dirty="0"/>
              <a:t>Settlement System: All MSs to have settlement system capable to receive data from DCS by 4</a:t>
            </a:r>
            <a:r>
              <a:rPr lang="en-GB" baseline="30000" dirty="0"/>
              <a:t>th</a:t>
            </a:r>
            <a:r>
              <a:rPr lang="en-GB" dirty="0"/>
              <a:t> July 2020.</a:t>
            </a:r>
          </a:p>
          <a:p>
            <a:pPr lvl="1">
              <a:buFont typeface="Wingdings" pitchFamily="2" charset="2"/>
              <a:buChar char="ü"/>
            </a:pPr>
            <a:endParaRPr lang="en-GB" dirty="0"/>
          </a:p>
          <a:p>
            <a:r>
              <a:rPr lang="en-GB" dirty="0"/>
              <a:t>Other legal documents relevant: </a:t>
            </a:r>
          </a:p>
          <a:p>
            <a:pPr lvl="1">
              <a:buFont typeface="Wingdings" pitchFamily="2" charset="2"/>
              <a:buChar char="ü"/>
            </a:pPr>
            <a:r>
              <a:rPr lang="en-GB" dirty="0"/>
              <a:t> Railway Market Directive 2012/34, European Treaty 2009/72 on Energy Market Directive and Commission Regulation 2017/219 on electricity balancing</a:t>
            </a:r>
          </a:p>
        </p:txBody>
      </p:sp>
    </p:spTree>
    <p:extLst>
      <p:ext uri="{BB962C8B-B14F-4D97-AF65-F5344CB8AC3E}">
        <p14:creationId xmlns:p14="http://schemas.microsoft.com/office/powerpoint/2010/main" val="2569048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5544</TotalTime>
  <Words>475</Words>
  <Application>Microsoft Office PowerPoint</Application>
  <PresentationFormat>Widescreen</PresentationFormat>
  <Paragraphs>62</Paragraphs>
  <Slides>12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Energy Railway Sector Declaration by EIM &amp; CER </vt:lpstr>
      <vt:lpstr>PowerPoint-presentasjon</vt:lpstr>
      <vt:lpstr>4th Railway Package’s Technical Pillar</vt:lpstr>
      <vt:lpstr>4th Railway Package’s Technical Pillar</vt:lpstr>
      <vt:lpstr>The One-Stop-Shop (OSS)</vt:lpstr>
      <vt:lpstr>PowerPoint-presentasjon</vt:lpstr>
      <vt:lpstr>The EC Non-Paper </vt:lpstr>
      <vt:lpstr>The EC Non-Paper </vt:lpstr>
      <vt:lpstr>Background  </vt:lpstr>
      <vt:lpstr>A sector declaration</vt:lpstr>
      <vt:lpstr>Questions to the audience</vt:lpstr>
      <vt:lpstr>CER/ EIM Work on the “declaration”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Enno Wiebe</dc:creator>
  <cp:lastModifiedBy>Turid Brenn Egge</cp:lastModifiedBy>
  <cp:revision>11</cp:revision>
  <cp:lastPrinted>2019-06-06T16:23:28Z</cp:lastPrinted>
  <dcterms:created xsi:type="dcterms:W3CDTF">2019-06-05T14:53:41Z</dcterms:created>
  <dcterms:modified xsi:type="dcterms:W3CDTF">2019-06-10T11:36:39Z</dcterms:modified>
</cp:coreProperties>
</file>